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xml" ContentType="application/inkml+xml"/>
  <Override PartName="/ppt/ink/ink4.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7" r:id="rId1"/>
  </p:sldMasterIdLst>
  <p:notesMasterIdLst>
    <p:notesMasterId r:id="rId41"/>
  </p:notesMasterIdLst>
  <p:sldIdLst>
    <p:sldId id="317" r:id="rId2"/>
    <p:sldId id="316" r:id="rId3"/>
    <p:sldId id="257" r:id="rId4"/>
    <p:sldId id="258" r:id="rId5"/>
    <p:sldId id="318" r:id="rId6"/>
    <p:sldId id="332" r:id="rId7"/>
    <p:sldId id="260" r:id="rId8"/>
    <p:sldId id="261" r:id="rId9"/>
    <p:sldId id="339" r:id="rId10"/>
    <p:sldId id="324" r:id="rId11"/>
    <p:sldId id="329" r:id="rId12"/>
    <p:sldId id="319" r:id="rId13"/>
    <p:sldId id="325" r:id="rId14"/>
    <p:sldId id="274" r:id="rId15"/>
    <p:sldId id="320" r:id="rId16"/>
    <p:sldId id="322" r:id="rId17"/>
    <p:sldId id="321" r:id="rId18"/>
    <p:sldId id="326" r:id="rId19"/>
    <p:sldId id="300" r:id="rId20"/>
    <p:sldId id="302" r:id="rId21"/>
    <p:sldId id="303" r:id="rId22"/>
    <p:sldId id="304" r:id="rId23"/>
    <p:sldId id="305" r:id="rId24"/>
    <p:sldId id="337" r:id="rId25"/>
    <p:sldId id="323" r:id="rId26"/>
    <p:sldId id="327" r:id="rId27"/>
    <p:sldId id="277" r:id="rId28"/>
    <p:sldId id="286" r:id="rId29"/>
    <p:sldId id="328" r:id="rId30"/>
    <p:sldId id="330" r:id="rId31"/>
    <p:sldId id="333" r:id="rId32"/>
    <p:sldId id="289" r:id="rId33"/>
    <p:sldId id="292" r:id="rId34"/>
    <p:sldId id="334" r:id="rId35"/>
    <p:sldId id="335" r:id="rId36"/>
    <p:sldId id="309" r:id="rId37"/>
    <p:sldId id="311" r:id="rId38"/>
    <p:sldId id="338" r:id="rId39"/>
    <p:sldId id="336" r:id="rId40"/>
  </p:sldIdLst>
  <p:sldSz cx="9144000" cy="6858000" type="screen4x3"/>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Nunito"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74" roundtripDataSignature="AMtx7miQs+5nw4vk5JFjopEUsvPsmxPp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18FB3-534F-CDC2-5A7C-71146E36E1B6}" v="4" dt="2020-12-09T14:36:29.199"/>
    <p1510:client id="{56409888-0E7B-96A4-E88C-14C526C6E05C}" v="7" dt="2020-12-09T14:12:49.913"/>
    <p1510:client id="{8C2D24B3-891D-3842-99FB-62DD54BAE2F5}" v="4" dt="2020-12-09T14:20:58.7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38" autoAdjust="0"/>
    <p:restoredTop sz="94660"/>
  </p:normalViewPr>
  <p:slideViewPr>
    <p:cSldViewPr snapToGrid="0">
      <p:cViewPr>
        <p:scale>
          <a:sx n="150" d="100"/>
          <a:sy n="150" d="100"/>
        </p:scale>
        <p:origin x="1786" y="-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76"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74" Type="http://customschemas.google.com/relationships/presentationmetadata" Target="metadata"/><Relationship Id="rId79"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7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navi Jonnalagadda" userId="205d09b8-fad1-4158-a5b6-b147e2f59388" providerId="ADAL" clId="{8C2D24B3-891D-3842-99FB-62DD54BAE2F5}"/>
    <pc:docChg chg="modSld">
      <pc:chgData name="Jahnavi Jonnalagadda" userId="205d09b8-fad1-4158-a5b6-b147e2f59388" providerId="ADAL" clId="{8C2D24B3-891D-3842-99FB-62DD54BAE2F5}" dt="2020-12-09T14:20:58.781" v="3" actId="1076"/>
      <pc:docMkLst>
        <pc:docMk/>
      </pc:docMkLst>
      <pc:sldChg chg="modSp">
        <pc:chgData name="Jahnavi Jonnalagadda" userId="205d09b8-fad1-4158-a5b6-b147e2f59388" providerId="ADAL" clId="{8C2D24B3-891D-3842-99FB-62DD54BAE2F5}" dt="2020-12-09T14:20:58.781" v="3" actId="1076"/>
        <pc:sldMkLst>
          <pc:docMk/>
          <pc:sldMk cId="0" sldId="309"/>
        </pc:sldMkLst>
        <pc:picChg chg="mod">
          <ac:chgData name="Jahnavi Jonnalagadda" userId="205d09b8-fad1-4158-a5b6-b147e2f59388" providerId="ADAL" clId="{8C2D24B3-891D-3842-99FB-62DD54BAE2F5}" dt="2020-12-09T14:20:58.781" v="3" actId="1076"/>
          <ac:picMkLst>
            <pc:docMk/>
            <pc:sldMk cId="0" sldId="309"/>
            <ac:picMk id="675" creationId="{00000000-0000-0000-0000-000000000000}"/>
          </ac:picMkLst>
        </pc:picChg>
      </pc:sldChg>
    </pc:docChg>
  </pc:docChgLst>
  <pc:docChgLst>
    <pc:chgData name="Jahnavi Jonnalagadda" userId="S::jjonnala@gmu.edu::205d09b8-fad1-4158-a5b6-b147e2f59388" providerId="AD" clId="Web-{AEB0BE08-CD44-4DAB-2CBF-B2999843C0A6}"/>
    <pc:docChg chg="modSld">
      <pc:chgData name="Jahnavi Jonnalagadda" userId="S::jjonnala@gmu.edu::205d09b8-fad1-4158-a5b6-b147e2f59388" providerId="AD" clId="Web-{AEB0BE08-CD44-4DAB-2CBF-B2999843C0A6}" dt="2020-12-03T15:10:53.193" v="42" actId="20577"/>
      <pc:docMkLst>
        <pc:docMk/>
      </pc:docMkLst>
      <pc:sldChg chg="modSp">
        <pc:chgData name="Jahnavi Jonnalagadda" userId="S::jjonnala@gmu.edu::205d09b8-fad1-4158-a5b6-b147e2f59388" providerId="AD" clId="Web-{AEB0BE08-CD44-4DAB-2CBF-B2999843C0A6}" dt="2020-12-03T15:10:53.193" v="42" actId="20577"/>
        <pc:sldMkLst>
          <pc:docMk/>
          <pc:sldMk cId="2802791311" sldId="320"/>
        </pc:sldMkLst>
        <pc:spChg chg="mod">
          <ac:chgData name="Jahnavi Jonnalagadda" userId="S::jjonnala@gmu.edu::205d09b8-fad1-4158-a5b6-b147e2f59388" providerId="AD" clId="Web-{AEB0BE08-CD44-4DAB-2CBF-B2999843C0A6}" dt="2020-12-03T15:10:53.193" v="42" actId="20577"/>
          <ac:spMkLst>
            <pc:docMk/>
            <pc:sldMk cId="2802791311" sldId="320"/>
            <ac:spMk id="3" creationId="{2EC5452E-0794-44B0-A002-B74A80BB13FE}"/>
          </ac:spMkLst>
        </pc:spChg>
        <pc:graphicFrameChg chg="mod modGraphic">
          <ac:chgData name="Jahnavi Jonnalagadda" userId="S::jjonnala@gmu.edu::205d09b8-fad1-4158-a5b6-b147e2f59388" providerId="AD" clId="Web-{AEB0BE08-CD44-4DAB-2CBF-B2999843C0A6}" dt="2020-12-03T15:10:41.865" v="40"/>
          <ac:graphicFrameMkLst>
            <pc:docMk/>
            <pc:sldMk cId="2802791311" sldId="320"/>
            <ac:graphicFrameMk id="7" creationId="{97624175-0F93-4173-974D-B8035E1B912B}"/>
          </ac:graphicFrameMkLst>
        </pc:graphicFrameChg>
      </pc:sldChg>
    </pc:docChg>
  </pc:docChgLst>
  <pc:docChgLst>
    <pc:chgData name="Shiva Ram Kaushil Pabba" userId="S::spabba2@gmu.edu::6c9a8fac-bb4c-49ec-8967-ea630a9c5fd6" providerId="AD" clId="Web-{1D218FB3-534F-CDC2-5A7C-71146E36E1B6}"/>
    <pc:docChg chg="modSld">
      <pc:chgData name="Shiva Ram Kaushil Pabba" userId="S::spabba2@gmu.edu::6c9a8fac-bb4c-49ec-8967-ea630a9c5fd6" providerId="AD" clId="Web-{1D218FB3-534F-CDC2-5A7C-71146E36E1B6}" dt="2020-12-09T14:36:28.902" v="3" actId="1076"/>
      <pc:docMkLst>
        <pc:docMk/>
      </pc:docMkLst>
      <pc:sldChg chg="modSp">
        <pc:chgData name="Shiva Ram Kaushil Pabba" userId="S::spabba2@gmu.edu::6c9a8fac-bb4c-49ec-8967-ea630a9c5fd6" providerId="AD" clId="Web-{1D218FB3-534F-CDC2-5A7C-71146E36E1B6}" dt="2020-12-09T14:36:28.902" v="3" actId="1076"/>
        <pc:sldMkLst>
          <pc:docMk/>
          <pc:sldMk cId="194258180" sldId="332"/>
        </pc:sldMkLst>
        <pc:picChg chg="mod">
          <ac:chgData name="Shiva Ram Kaushil Pabba" userId="S::spabba2@gmu.edu::6c9a8fac-bb4c-49ec-8967-ea630a9c5fd6" providerId="AD" clId="Web-{1D218FB3-534F-CDC2-5A7C-71146E36E1B6}" dt="2020-12-09T14:36:28.902" v="3" actId="1076"/>
          <ac:picMkLst>
            <pc:docMk/>
            <pc:sldMk cId="194258180" sldId="332"/>
            <ac:picMk id="4" creationId="{671C94F8-467A-456A-A93D-D58FBBE09EC2}"/>
          </ac:picMkLst>
        </pc:picChg>
      </pc:sldChg>
    </pc:docChg>
  </pc:docChgLst>
  <pc:docChgLst>
    <pc:chgData name="Shiva Ram Kaushil Pabba" userId="S::spabba2@gmu.edu::6c9a8fac-bb4c-49ec-8967-ea630a9c5fd6" providerId="AD" clId="Web-{087E60EA-A31E-8827-022A-939ACA0F8CFB}"/>
    <pc:docChg chg="addSld delSld">
      <pc:chgData name="Shiva Ram Kaushil Pabba" userId="S::spabba2@gmu.edu::6c9a8fac-bb4c-49ec-8967-ea630a9c5fd6" providerId="AD" clId="Web-{087E60EA-A31E-8827-022A-939ACA0F8CFB}" dt="2020-12-07T21:45:03.552" v="1"/>
      <pc:docMkLst>
        <pc:docMk/>
      </pc:docMkLst>
      <pc:sldChg chg="new del">
        <pc:chgData name="Shiva Ram Kaushil Pabba" userId="S::spabba2@gmu.edu::6c9a8fac-bb4c-49ec-8967-ea630a9c5fd6" providerId="AD" clId="Web-{087E60EA-A31E-8827-022A-939ACA0F8CFB}" dt="2020-12-07T21:45:03.552" v="1"/>
        <pc:sldMkLst>
          <pc:docMk/>
          <pc:sldMk cId="2872240230" sldId="339"/>
        </pc:sldMkLst>
      </pc:sldChg>
    </pc:docChg>
  </pc:docChgLst>
  <pc:docChgLst>
    <pc:chgData name="Shiva Ram Kaushil Pabba" userId="S::spabba2@gmu.edu::6c9a8fac-bb4c-49ec-8967-ea630a9c5fd6" providerId="AD" clId="Web-{56409888-0E7B-96A4-E88C-14C526C6E05C}"/>
    <pc:docChg chg="addSld delSld modSld">
      <pc:chgData name="Shiva Ram Kaushil Pabba" userId="S::spabba2@gmu.edu::6c9a8fac-bb4c-49ec-8967-ea630a9c5fd6" providerId="AD" clId="Web-{56409888-0E7B-96A4-E88C-14C526C6E05C}" dt="2020-12-09T14:12:49.913" v="5"/>
      <pc:docMkLst>
        <pc:docMk/>
      </pc:docMkLst>
      <pc:sldChg chg="addSp modSp new del">
        <pc:chgData name="Shiva Ram Kaushil Pabba" userId="S::spabba2@gmu.edu::6c9a8fac-bb4c-49ec-8967-ea630a9c5fd6" providerId="AD" clId="Web-{56409888-0E7B-96A4-E88C-14C526C6E05C}" dt="2020-12-09T14:12:49.913" v="5"/>
        <pc:sldMkLst>
          <pc:docMk/>
          <pc:sldMk cId="2063935265" sldId="339"/>
        </pc:sldMkLst>
        <pc:spChg chg="mod">
          <ac:chgData name="Shiva Ram Kaushil Pabba" userId="S::spabba2@gmu.edu::6c9a8fac-bb4c-49ec-8967-ea630a9c5fd6" providerId="AD" clId="Web-{56409888-0E7B-96A4-E88C-14C526C6E05C}" dt="2020-12-09T14:12:25.241" v="3" actId="14100"/>
          <ac:spMkLst>
            <pc:docMk/>
            <pc:sldMk cId="2063935265" sldId="339"/>
            <ac:spMk id="2" creationId="{A3156579-1305-4E8E-BF2C-C9D42DEA0BBD}"/>
          </ac:spMkLst>
        </pc:spChg>
        <pc:picChg chg="add mod">
          <ac:chgData name="Shiva Ram Kaushil Pabba" userId="S::spabba2@gmu.edu::6c9a8fac-bb4c-49ec-8967-ea630a9c5fd6" providerId="AD" clId="Web-{56409888-0E7B-96A4-E88C-14C526C6E05C}" dt="2020-12-09T14:12:45.038" v="4" actId="14100"/>
          <ac:picMkLst>
            <pc:docMk/>
            <pc:sldMk cId="2063935265" sldId="339"/>
            <ac:picMk id="4" creationId="{78F8917D-7CF0-4261-9F53-5C1BA9AE42A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4T02:02:25.814"/>
    </inkml:context>
    <inkml:brush xml:id="br0">
      <inkml:brushProperty name="width" value="0.1" units="cm"/>
      <inkml:brushProperty name="height" value="0.1" units="cm"/>
    </inkml:brush>
  </inkml:definitions>
  <inkml:trace contextRef="#ctx0" brushRef="#br0">30678 16837 16383 0 0,'4'0'0'0'0,"7"0"0"0"0,6 0 0 0 0,9-3 0 0 0,9-4 0 0 0,3-1 0 0 0,3-1 0 0 0,2-1 0 0 0,4-1 0 0 0,0 0 0 0 0,-3-1 0 0 0,-5 3 0 0 0,-6 1 0 0 0,-6 2 0 0 0,-7 3 0 0 0,-5 0 0 0 0,-4 3 0 0 0,-2-1 0 0 0,-3 2 0 0 0,-1-1 0 0 0,0 0 0 0 0,6 1 0 0 0,4-2 0 0 0,5-2 0 0 0,4-1 0 0 0,2-2 0 0 0,-1 1 0 0 0,-2-1 0 0 0,4 1 0 0 0,3-2 0 0 0,-1 0 0 0 0,-2 0 0 0 0,-1 1 0 0 0,-4 1 0 0 0,-3 1 0 0 0,-4 0 0 0 0,-2 1 0 0 0,-3 1 0 0 0,-1 0 0 0 0,-2 2 0 0 0,-1-1 0 0 0,0 2 0 0 0,5-3 0 0 0,4 0 0 0 0,2-1 0 0 0,3-1 0 0 0,-1 0 0 0 0,-1 0 0 0 0,5-1 0 0 0,6 1 0 0 0,3-1 0 0 0,1 1 0 0 0,-2-1 0 0 0,-2 2 0 0 0,-3 0 0 0 0,-3 0 0 0 0,-5 1 0 0 0,-5 0 0 0 0,-3 1 0 0 0,-3 0 0 0 0,-1 1 0 0 0,-1 0 0 0 0,2-1 0 0 0,4-2 0 0 0,5 1 0 0 0,2-2 0 0 0,1 0 0 0 0,1 2 0 0 0,-2 0 0 0 0,4-1 0 0 0,4-1 0 0 0,2 0 0 0 0,0 1 0 0 0,-2 1 0 0 0,-3-1 0 0 0,-4 1 0 0 0,-3 0 0 0 0,0 1 0 0 0,3 1 0 0 0,2-1 0 0 0,4 1 0 0 0,1 0 0 0 0,-2 0 0 0 0,-2 0 0 0 0,-2 1 0 0 0,0-1 0 0 0,3 0 0 0 0,-1 0 0 0 0,1 0 0 0 0,0 0 0 0 0,-3 0 0 0 0,-3 0 0 0 0,-2 0 0 0 0,-3 0 0 0 0,-3 0 0 0 0,-1 0 0 0 0,-2 0 0 0 0,-1 1 0 0 0,0 1 0 0 0,2 1 0 0 0,1 2 0 0 0,2 0 0 0 0,3 2 0 0 0,2 0 0 0 0,0 2 0 0 0,1-1 0 0 0,-1 1 0 0 0,-2 0 0 0 0,-3-1 0 0 0,-1-1 0 0 0,-1 0 0 0 0,-3-1 0 0 0,-2 0 0 0 0,-1-1 0 0 0,-1 1 0 0 0,-1-1 0 0 0,0 0 0 0 0,0 0 0 0 0,-1 3 0 0 0,1 4 0 0 0,0 4 0 0 0,-1 5 0 0 0,3 6 0 0 0,1 3 0 0 0,2 2 0 0 0,0-1 0 0 0,1-3 0 0 0,-1-3 0 0 0,0-4 0 0 0,-2-5 0 0 0,-1-4 0 0 0,-1-3 0 0 0,0-2 0 0 0,-1-2 0 0 0,0 0 0 0 0,-1 0 0 0 0,1 0 0 0 0,-1-1 0 0 0,-1 2 0 0 0,-2-1 0 0 0,-1 3 0 0 0,0 3 0 0 0,-3 4 0 0 0,-2 4 0 0 0,-1 4 0 0 0,-1 3 0 0 0,-1 3 0 0 0,1-3 0 0 0,2-1 0 0 0,0-3 0 0 0,2-4 0 0 0,1-5 0 0 0,1-3 0 0 0,1-2 0 0 0,-1-2 0 0 0,-1-1 0 0 0,1-1 0 0 0,-1-1 0 0 0,-1-1 0 0 0,0-2 0 0 0,-1 1 0 0 0,-1-1 0 0 0,0-1 0 0 0,2 1 0 0 0,-2 0 0 0 0,2 0 0 0 0,0 0 0 0 0,1-1 0 0 0,0 1 0 0 0,-1 0 0 0 0,-12 0 0 0 0,-8 0 0 0 0,-5 0 0 0 0,-3 0 0 0 0,-2 0 0 0 0,2 0 0 0 0,3 0 0 0 0,3 0 0 0 0,1 2 0 0 0,-7 1 0 0 0,-2 2 0 0 0,3 2 0 0 0,1 0 0 0 0,3 0 0 0 0,2-1 0 0 0,4 0 0 0 0,3-1 0 0 0,5-2 0 0 0,1-1 0 0 0,-2 0 0 0 0,-9 2 0 0 0,-8 0 0 0 0,-2-1 0 0 0,-2-1 0 0 0,0 1 0 0 0,2 0 0 0 0,4-1 0 0 0,6-1 0 0 0,4 0 0 0 0,2-1 0 0 0,-1 0 0 0 0,0 0 0 0 0,-2 1 0 0 0,0 1 0 0 0,1 0 0 0 0,2-1 0 0 0,2 0 0 0 0,3-1 0 0 0,2 0 0 0 0,3 1 0 0 0,3-1 0 0 0,1 0 0 0 0,-2-1 0 0 0,-6 1 0 0 0,-5 0 0 0 0,-4 0 0 0 0,-3 0 0 0 0,-1 0 0 0 0,-17 2 0 0 0,-8 1 0 0 0,-2-1 0 0 0,1 0 0 0 0,6 0 0 0 0,6-1 0 0 0,8-1 0 0 0,7 1 0 0 0,5-1 0 0 0,0-1 0 0 0,3 1 0 0 0,2 0 0 0 0,2 0 0 0 0,1 0 0 0 0,1 0 0 0 0,2 0 0 0 0,1-1 0 0 0,2 0 0 0 0,-1-2 0 0 0,-2 0 0 0 0,0-2 0 0 0,-1 0 0 0 0,-1-1 0 0 0,2-1 0 0 0,-1 2 0 0 0,2 0 0 0 0,1 1 0 0 0,2 1 0 0 0,1-1 0 0 0,0 0 0 0 0,-1-1 0 0 0,-2-1 0 0 0,-2-1 0 0 0,-4-2 0 0 0,-2-2 0 0 0,0-1 0 0 0,-1 1 0 0 0,0 0 0 0 0,3 1 0 0 0,2 0 0 0 0,4 2 0 0 0,2 1 0 0 0,3 2 0 0 0,1 0 0 0 0,2 0 0 0 0,1 1 0 0 0,0-1 0 0 0,0-1 0 0 0,1 1 0 0 0,-1-2 0 0 0,1-1 0 0 0,-1-3 0 0 0,0-5 0 0 0,0-3 0 0 0,0-4 0 0 0,0-4 0 0 0,0-3 0 0 0,0-3 0 0 0,0 0 0 0 0,-1 3 0 0 0,-1 2 0 0 0,0 5 0 0 0,-1 4 0 0 0,1 5 0 0 0,0 4 0 0 0,2 4 0 0 0,1 2 0 0 0,3 2 0 0 0,0 0 0 0 0,1 1 0 0 0,2 0 0 0 0,1-1 0 0 0,3-1 0 0 0,0 0 0 0 0,1-1 0 0 0,2-1 0 0 0,2-2 0 0 0,2-1 0 0 0,0 0 0 0 0,-1 0 0 0 0,-1 1 0 0 0,-3 2 0 0 0,-2 0 0 0 0,-1 3 0 0 0,-1 0 0 0 0,-2 1 0 0 0,0 1 0 0 0,-2-1 0 0 0,-2 0-16383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4T02:02:25.815"/>
    </inkml:context>
    <inkml:brush xml:id="br0">
      <inkml:brushProperty name="width" value="0.1" units="cm"/>
      <inkml:brushProperty name="height" value="0.1" units="cm"/>
    </inkml:brush>
  </inkml:definitions>
  <inkml:trace contextRef="#ctx0" brushRef="#br0">27834 17477 16383 0 0,'1'0'0'0'0,"4"0"0"0"0,6 0 0 0 0,8 0 0 0 0,9 0 0 0 0,10 0 0 0 0,3 0 0 0 0,5 0 0 0 0,5 0 0 0 0,1 0 0 0 0,2 0 0 0 0,0 0 0 0 0,-3 0 0 0 0,-2 0 0 0 0,-5 0 0 0 0,-5 0 0 0 0,-6 0 0 0 0,-8 0 0 0 0,-5 0 0 0 0,-5 0 0 0 0,-5 0 0 0 0,-2 0 0 0 0,-2 0 0 0 0,-1 0 0 0 0,2 0 0 0 0,2 0 0 0 0,3 0 0 0 0,2 0 0 0 0,1 0 0 0 0,1 0 0 0 0,5-2 0 0 0,1 0 0 0 0,2 1 0 0 0,-1-1 0 0 0,0 0 0 0 0,-2 0 0 0 0,-1-1 0 0 0,1 0 0 0 0,-1 0 0 0 0,0 0 0 0 0,-2 0 0 0 0,-1 1 0 0 0,-1 0 0 0 0,3 0 0 0 0,0 0 0 0 0,0-1 0 0 0,0 1 0 0 0,-1-1 0 0 0,2 1 0 0 0,3-1 0 0 0,2 0 0 0 0,-1 1 0 0 0,0-1 0 0 0,-3 1 0 0 0,3 0 0 0 0,1-1 0 0 0,1 0 0 0 0,-1 1 0 0 0,-1 1 0 0 0,-2 0 0 0 0,-4 0 0 0 0,-2 1 0 0 0,-5 0 0 0 0,-2 0 0 0 0,-2 1 0 0 0,-1-1 0 0 0,-1 0 0 0 0,0 0 0 0 0,1 0 0 0 0,3 0 0 0 0,2 0 0 0 0,1 0 0 0 0,4 0 0 0 0,3-1 0 0 0,1-1 0 0 0,0 1 0 0 0,0-1 0 0 0,-3 2 0 0 0,-2-1 0 0 0,-2 1 0 0 0,-3 0 0 0 0,-2 0 0 0 0,-2 0 0 0 0,0 0 0 0 0,1 0 0 0 0,-1 0 0 0 0,2 0 0 0 0,1 0 0 0 0,0 0 0 0 0,1 0 0 0 0,1 0 0 0 0,0 0 0 0 0,0 0 0 0 0,-2 0 0 0 0,-1 0 0 0 0,0 0 0 0 0,-2 0 0 0 0,0 0 0 0 0,-1 0 0 0 0,1 1 0 0 0,-1 0 0 0 0,0 0 0 0 0,0 1 0 0 0,1 0 0 0 0,0 1 0 0 0,-1-1 0 0 0,0 1 0 0 0,-2 1 0 0 0,-1 0 0 0 0,0 0 0 0 0,-1 1 0 0 0,2 1 0 0 0,0-1 0 0 0,1 0 0 0 0,0 0 0 0 0,0-1 0 0 0,1 0 0 0 0,-2 0 0 0 0,0 0 0 0 0,0-1 0 0 0,0 1 0 0 0,-2 0 0 0 0,0 0 0 0 0,0 1 0 0 0,0-1 0 0 0,0 2 0 0 0,1-1 0 0 0,1-1 0 0 0,1 1 0 0 0,0-1 0 0 0,0 0 0 0 0,0 0 0 0 0,-1-1 0 0 0,0 0 0 0 0,-1 1 0 0 0,0 0 0 0 0,-1 0 0 0 0,-1 1 0 0 0,0 0 0 0 0,0 0 0 0 0,0 1 0 0 0,1 0 0 0 0,0-1 0 0 0,0 1 0 0 0,1 0 0 0 0,0 0 0 0 0,-1 2 0 0 0,1-1 0 0 0,-2 0 0 0 0,1-1 0 0 0,-1 0 0 0 0,0 0 0 0 0,0 0 0 0 0,0 0 0 0 0,0-1 0 0 0,0 1 0 0 0,-1-2 0 0 0,-1 1 0 0 0,0-2 0 0 0,0 0 0 0 0,-1 1 0 0 0,0 0 0 0 0,0 1 0 0 0,0 0 0 0 0,0 0 0 0 0,1 1 0 0 0,-1-1 0 0 0,0 1 0 0 0,0-1 0 0 0,0 1 0 0 0,0 0 0 0 0,-1-2 0 0 0,1 0 0 0 0,0 1 0 0 0,-1-1 0 0 0,0 1 0 0 0,0 0 0 0 0,0 0 0 0 0,0 2 0 0 0,-1 3 0 0 0,-1 2 0 0 0,0 2 0 0 0,0 1 0 0 0,0 0 0 0 0,0 0 0 0 0,1-1 0 0 0,0-1 0 0 0,1-3 0 0 0,0-1 0 0 0,1-2 0 0 0,0-2 0 0 0,-1-1 0 0 0,0-1 0 0 0,0-1 0 0 0,-1-1 0 0 0,-1 0 0 0 0,1-1 0 0 0,-1 0 0 0 0,1 0 0 0 0,-1-1 0 0 0,1 1 0 0 0,-1 1 0 0 0,0 0 0 0 0,1 0 0 0 0,-1 0 0 0 0,0 0 0 0 0,1-1 0 0 0,-1 1 0 0 0,1-1 0 0 0,-1 0 0 0 0,1 0 0 0 0,-1 0 0 0 0,1 0 0 0 0,-1 0 0 0 0,1 0 0 0 0,-1 0 0 0 0,-3 0 0 0 0,-6 0 0 0 0,-4 1 0 0 0,-2 1 0 0 0,-1 3 0 0 0,1-1 0 0 0,0 1 0 0 0,3-1 0 0 0,2 0 0 0 0,2-1 0 0 0,3 0 0 0 0,2-2 0 0 0,2 0 0 0 0,-3 0 0 0 0,-10 0 0 0 0,-7 2 0 0 0,-4 2 0 0 0,-2 1 0 0 0,0 1 0 0 0,2 0 0 0 0,2 0 0 0 0,5-2 0 0 0,4 0 0 0 0,4-2 0 0 0,4-1 0 0 0,3-1 0 0 0,-5 1 0 0 0,-6 1 0 0 0,-3 2 0 0 0,-3 0 0 0 0,0 2 0 0 0,1 0 0 0 0,1 0 0 0 0,2-1 0 0 0,3-2 0 0 0,3-1 0 0 0,3-1 0 0 0,2-1 0 0 0,2-1 0 0 0,-7 0 0 0 0,-6-1 0 0 0,-4 1 0 0 0,-1 0 0 0 0,-2-1 0 0 0,3 1 0 0 0,2 1 0 0 0,3 1 0 0 0,4-1 0 0 0,4 1 0 0 0,3-1 0 0 0,3-1 0 0 0,1 0 0 0 0,-5 2 0 0 0,-7 1 0 0 0,-5 1 0 0 0,-1 0 0 0 0,-3 1 0 0 0,3 0 0 0 0,0-2 0 0 0,4 1 0 0 0,3-1 0 0 0,2-1 0 0 0,4 0 0 0 0,2-2 0 0 0,-4 2 0 0 0,-5 1 0 0 0,-3 2 0 0 0,-1-1 0 0 0,-3 1 0 0 0,2-1 0 0 0,1 1 0 0 0,1-2 0 0 0,5 0 0 0 0,3-1 0 0 0,3-1 0 0 0,2 0 0 0 0,0-1 0 0 0,-4 1 0 0 0,-5 0 0 0 0,-3 1 0 0 0,-1-1 0 0 0,-2 1 0 0 0,2 0 0 0 0,2 0 0 0 0,2-1 0 0 0,4 0 0 0 0,2-1 0 0 0,2 0 0 0 0,2 1 0 0 0,2-2 0 0 0,0 1 0 0 0,0 0 0 0 0,-1 0 0 0 0,-1 0 0 0 0,0-1 0 0 0,1 0 0 0 0,-1 0 0 0 0,1-1 0 0 0,0 0 0 0 0,2-1 0 0 0,0 0 0 0 0,1-1 0 0 0,1-1 0 0 0,-1 1 0 0 0,-1-1 0 0 0,-3 1 0 0 0,-1-1 0 0 0,-3-1 0 0 0,-2-1 0 0 0,-1-1 0 0 0,-1 1 0 0 0,2 1 0 0 0,2 1 0 0 0,1-1 0 0 0,3 2 0 0 0,1 0 0 0 0,2-1 0 0 0,0 1 0 0 0,-1-1 0 0 0,0 0 0 0 0,-3 0 0 0 0,-1-2 0 0 0,-2-2 0 0 0,-1 0 0 0 0,0 0 0 0 0,0 1 0 0 0,2 1 0 0 0,1 0 0 0 0,3 1 0 0 0,2 0 0 0 0,1 1 0 0 0,2-1 0 0 0,1 1 0 0 0,0 0 0 0 0,1-1 0 0 0,-1 1 0 0 0,0 0 0 0 0,1-1 0 0 0,-1 1 0 0 0,0-1 0 0 0,0 0 0 0 0,0 1 0 0 0,0-1 0 0 0,0 0 0 0 0,1 1 0 0 0,0-1 0 0 0,0 0 0 0 0,0 1 0 0 0,1-2 0 0 0,0 0 0 0 0,0-2 0 0 0,-1-2 0 0 0,0-1 0 0 0,-1-2 0 0 0,1 1 0 0 0,1-1 0 0 0,-1 2 0 0 0,0 1 0 0 0,0 0 0 0 0,0 3 0 0 0,1 0 0 0 0,2 1 0 0 0,-1 2 0 0 0,1-1 0 0 0,0 1 0 0 0,1-2 0 0 0,0 0 0 0 0,1 0 0 0 0,0-1 0 0 0,0-1 0 0 0,0 0 0 0 0,0-1 0 0 0,0 0 0 0 0,0-2 0 0 0,2 1 0 0 0,-1-2 0 0 0,1 1 0 0 0,-1 0 0 0 0,0 2 0 0 0,0 2 0 0 0,-1 1 0 0 0,-1 0 0 0 0,1 3 0 0 0,0-1 0 0 0,-1 2 0 0 0,1 1 0 0 0,-1 0 0 0 0,1 0 0 0 0,0 0 0 0 0,-1 2 0 0 0,1-2 0 0 0,0 1 0 0 0,-1-1 0 0 0,1 1 0 0 0,0 0 0 0 0,-1-1 0 0 0,1 1 0 0 0,0 0 0 0 0,-1 0 0 0 0,1 1 0 0 0,1-1 0 0 0,1-1 0 0 0,1 1 0 0 0,0-1 0 0 0,1 0 0 0 0,-2 0 0 0 0,0 1 0 0 0,-1-1 0 0 0,-1 0 0 0 0,0 1 0 0 0,0 0 0 0 0,-1 0 0 0 0,1 1 0 0 0,-1-1 0 0 0,-1 1 0 0 0,0-2-16383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1:27:31.911"/>
    </inkml:context>
    <inkml:brush xml:id="br0">
      <inkml:brushProperty name="width" value="0.1" units="cm"/>
      <inkml:brushProperty name="height" value="0.1" units="cm"/>
    </inkml:brush>
  </inkml:definitions>
  <inkml:trace contextRef="#ctx0" brushRef="#br0">29338 17315 16383 0 0,'-1'0'0'0'0,"3"0"0"0"0,15 0 0 0 0,17 0 0 0 0,29 0 0 0 0,26 0 0 0 0,29 0 0 0 0,9 0 0 0 0,11 0 0 0 0,8 0 0 0 0,3 0 0 0 0,-4 0 0 0 0,-10 0 0 0 0,-13 0 0 0 0,-21 0 0 0 0,-17 0 0 0 0,-14 0 0 0 0,-10 0 0 0 0,-7 0 0 0 0,-6 0 0 0 0,-7 0 0 0 0,-5 0 0 0 0,-4 0 0 0 0,-4 0 0 0 0,-3 0 0 0 0,-2 0 0 0 0,-4 0 0 0 0,-2 0 0 0 0,0 0 0 0 0,-1 0 0 0 0,-1 0 0 0 0,-1-2 0 0 0,-2-1 0 0 0,-1 0 0 0 0,-1 1 0 0 0,-2 0 0 0 0,0 1 0 0 0,-1 1 0 0 0,-1 0 0 0 0,1 0 0 0 0,2 0 0 0 0,4 0 0 0 0,8 0 0 0 0,10 0 0 0 0,3 0 0 0 0,11 0 0 0 0,3 0 0 0 0,2 0 0 0 0,1 0 0 0 0,0 0 0 0 0,-4 0 0 0 0,-5 0 0 0 0,-3 0 0 0 0,-6 0 0 0 0,-5 0 0 0 0,-2 0 0 0 0,-3 0 0 0 0,-3 0 0 0 0,-1 0 0 0 0,-2 0 0 0 0,0 0 0 0 0,-2 0 0 0 0,0 0 0 0 0,0 0 0 0 0,1 0 0 0 0,-2 0 0 0 0,2 0 0 0 0,0 0 0 0 0,0 0 0 0 0,1 0 0 0 0,-1-1 0 0 0,1 0 0 0 0,-1-2 0 0 0,-1 1 0 0 0,0-1 0 0 0,-2 0 0 0 0,1 0 0 0 0,-1 0 0 0 0,0 0 0 0 0,0 0 0 0 0,0-1 0 0 0,0 1 0 0 0,1 0 0 0 0,-1 0 0 0 0,2 1 0 0 0,0 0 0 0 0,1 0 0 0 0,-1 1 0 0 0,-1-1 0 0 0,0 1 0 0 0,0-1 0 0 0,0 1 0 0 0,-1-1 0 0 0,1 1 0 0 0,-2-1 0 0 0,-1 1 0 0 0,-2-1 0 0 0,-1 1 0 0 0,-1 1 0 0 0,-1 0 0 0 0,-2 2 0 0 0,-1 1 0 0 0,-1 1 0 0 0,0 1 0 0 0,-2 2 0 0 0,1 2 0 0 0,0 4 0 0 0,0 7 0 0 0,-1 5 0 0 0,1 5 0 0 0,0 5 0 0 0,0 3 0 0 0,0 0 0 0 0,0-2 0 0 0,0-2 0 0 0,0-6 0 0 0,0-5 0 0 0,0-6 0 0 0,0-4 0 0 0,0-4 0 0 0,0-3 0 0 0,0 0 0 0 0,0-2 0 0 0,0 1 0 0 0,0-1 0 0 0,0 1 0 0 0,0-1 0 0 0,-1 0 0 0 0,-1-1 0 0 0,-1 0 0 0 0,-2 1 0 0 0,0-1 0 0 0,-2 0 0 0 0,-1 1 0 0 0,-2 1 0 0 0,-1-1 0 0 0,-2 1 0 0 0,-1-1 0 0 0,0 2 0 0 0,-2-2 0 0 0,0 1 0 0 0,0-1 0 0 0,1-1 0 0 0,1-1 0 0 0,2 1 0 0 0,1-1 0 0 0,1-1 0 0 0,1-1 0 0 0,2 2 0 0 0,-1-1 0 0 0,-2 0 0 0 0,-1 1 0 0 0,-1 0 0 0 0,0 0 0 0 0,-1 0 0 0 0,-3 0 0 0 0,0 1 0 0 0,-2 0 0 0 0,0-1 0 0 0,2-1 0 0 0,-3 2 0 0 0,1 0 0 0 0,0 0 0 0 0,-1 1 0 0 0,0-1 0 0 0,-1 1 0 0 0,0 0 0 0 0,0 0 0 0 0,0-1 0 0 0,2 0 0 0 0,3-2 0 0 0,1 0 0 0 0,3 0 0 0 0,0-1 0 0 0,-1 0 0 0 0,-4-1 0 0 0,-5 1 0 0 0,-5 0 0 0 0,-8 0 0 0 0,-4 0 0 0 0,-5 0 0 0 0,-3 0 0 0 0,-3 0 0 0 0,0 0 0 0 0,3 0 0 0 0,5 0 0 0 0,5 0 0 0 0,7 0 0 0 0,8 0 0 0 0,4 0 0 0 0,5 0 0 0 0,4 0 0 0 0,1 0 0 0 0,1 0 0 0 0,-1 0 0 0 0,-1 0 0 0 0,-1 0 0 0 0,1 0 0 0 0,-1 0 0 0 0,0 0 0 0 0,1 0 0 0 0,0 0 0 0 0,1 0 0 0 0,0 0 0 0 0,-1 0 0 0 0,-4 0 0 0 0,-3 0 0 0 0,-6 0 0 0 0,-5 0 0 0 0,-5-1 0 0 0,-5-1 0 0 0,-1 0 0 0 0,-1-1 0 0 0,1 0 0 0 0,3 1 0 0 0,2 0 0 0 0,4 0 0 0 0,3 0 0 0 0,4 0 0 0 0,2 1 0 0 0,3 0 0 0 0,0 1 0 0 0,1 0 0 0 0,0 0 0 0 0,-2 0 0 0 0,1-1 0 0 0,-2-1 0 0 0,0 1 0 0 0,-1 0 0 0 0,-2 0 0 0 0,-1 1 0 0 0,-2 0 0 0 0,-1-1 0 0 0,0 0 0 0 0,-2 0 0 0 0,-1-1 0 0 0,-1-1 0 0 0,-2 1 0 0 0,-1 0 0 0 0,0-1 0 0 0,0-1 0 0 0,2 0 0 0 0,3 1 0 0 0,2-1 0 0 0,2 1 0 0 0,3 1 0 0 0,1 1 0 0 0,2 0 0 0 0,1 0 0 0 0,2 1 0 0 0,-1 0 0 0 0,0 0 0 0 0,-1 1 0 0 0,-1-1 0 0 0,-1 0 0 0 0,-1 0 0 0 0,0 0 0 0 0,-1 0 0 0 0,-1 0 0 0 0,-1 0 0 0 0,-1 0 0 0 0,-2 0 0 0 0,1 0 0 0 0,-2 0 0 0 0,0 0 0 0 0,-1 0 0 0 0,2 0 0 0 0,0 0 0 0 0,0 0 0 0 0,2 0 0 0 0,0 0 0 0 0,1 0 0 0 0,1 0 0 0 0,0 0 0 0 0,2 0 0 0 0,1 0 0 0 0,-1 0 0 0 0,0 0 0 0 0,0 0 0 0 0,0 0 0 0 0,2 0 0 0 0,2 0 0 0 0,2 0 0 0 0,2 0 0 0 0,2 0 0 0 0,3 0 0 0 0,0 0 0 0 0,0 0 0 0 0,0 0 0 0 0,-3 0 0 0 0,-4 0 0 0 0,-2 0 0 0 0,-5 0 0 0 0,-5 0 0 0 0,-4 1 0 0 0,-3 1 0 0 0,-1-1 0 0 0,1 1 0 0 0,4 0 0 0 0,4 0 0 0 0,4-1 0 0 0,5 1 0 0 0,4-2 0 0 0,3 0 0 0 0,4-2 0 0 0,2-1 0 0 0,2-2 0 0 0,0 0 0 0 0,2 0 0 0 0,0-1 0 0 0,0 0 0 0 0,-1-1 0 0 0,0-1 0 0 0,1 1 0 0 0,-1-1 0 0 0,1-2 0 0 0,-1 0 0 0 0,-1-1 0 0 0,1-3 0 0 0,-1-1 0 0 0,0-3 0 0 0,0-1 0 0 0,0-1 0 0 0,0-1 0 0 0,0 0 0 0 0,0 1 0 0 0,0 3 0 0 0,0 1 0 0 0,0 2 0 0 0,0 4 0 0 0,0 1 0 0 0,0 2 0 0 0,0 1 0 0 0,0 1 0 0 0,0 0 0 0 0,0-1 0 0 0,0 0 0 0 0,0-3 0 0 0,0-2 0 0 0,0-3 0 0 0,0-1 0 0 0,0 0 0 0 0,0 2 0 0 0,0 0 0 0 0,0 2 0 0 0,0 2 0 0 0,0 2 0 0 0,0 1 0 0 0,3 2 0 0 0,0 2 0 0 0,2 1 0 0 0,5 1 0 0 0,3 0 0 0 0,4 0 0 0 0,5-2 0 0 0,4 0 0 0 0,2-1 0 0 0,2-1 0 0 0,-1 1 0 0 0,-1-1 0 0 0,0 0 0 0 0,-5 0 0 0 0,-2 1 0 0 0,-4 0 0 0 0,-3 2 0 0 0,-3 0 0 0 0,-3 0 0 0 0,-2 1 0 0 0,-1-1 0 0 0,-3 0 0 0 0,-2 0-16383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30T21:27:31.912"/>
    </inkml:context>
    <inkml:brush xml:id="br0">
      <inkml:brushProperty name="width" value="0.1" units="cm"/>
      <inkml:brushProperty name="height" value="0.1" units="cm"/>
      <inkml:brushProperty name="color" value="#5B2D90"/>
    </inkml:brush>
  </inkml:definitions>
  <inkml:trace contextRef="#ctx0" brushRef="#br0">29151 17954 16383 0 0,'5'0'0'0'0,"14"0"0"0"0,26 0 0 0 0,31 0 0 0 0,22 0 0 0 0,18 0 0 0 0,23 0 0 0 0,20 0 0 0 0,11 0 0 0 0,3 0 0 0 0,-7 0 0 0 0,-6 0 0 0 0,-12 0 0 0 0,-14 0 0 0 0,-11 0 0 0 0,-14 0 0 0 0,-16-3 0 0 0,-13 0 0 0 0,-9-1 0 0 0,-5 1 0 0 0,-6 1 0 0 0,-3-1 0 0 0,-5 0 0 0 0,-4 1 0 0 0,-6 0 0 0 0,-4 1 0 0 0,-6 1 0 0 0,-5 0 0 0 0,-6 0 0 0 0,-5 0 0 0 0,-5 0 0 0 0,-3 0 0 0 0,-1 0 0 0 0,-1 0 0 0 0,1 0 0 0 0,2 0 0 0 0,2 0 0 0 0,6 0 0 0 0,2 0 0 0 0,3 0 0 0 0,3 0 0 0 0,3 0 0 0 0,3 0 0 0 0,1 0 0 0 0,3 0 0 0 0,0 0 0 0 0,1 0 0 0 0,-1 0 0 0 0,1 0 0 0 0,-1 0 0 0 0,1 0 0 0 0,-1 0 0 0 0,-1 0 0 0 0,-3 0 0 0 0,-3 0 0 0 0,-3 0 0 0 0,-4 0 0 0 0,-4 0 0 0 0,-4 0 0 0 0,-3 0 0 0 0,-3 0 0 0 0,-1 0 0 0 0,-1 0 0 0 0,-1 0 0 0 0,2 0 0 0 0,2 0 0 0 0,0 0 0 0 0,1 0 0 0 0,0 0 0 0 0,0 0 0 0 0,-2 0 0 0 0,0 0 0 0 0,0 0 0 0 0,-1 0 0 0 0,-2 1 0 0 0,-1 1 0 0 0,-1 2 0 0 0,-1 0 0 0 0,0 1 0 0 0,-1 0 0 0 0,-1 2 0 0 0,1 3 0 0 0,0 2 0 0 0,0 3 0 0 0,0 1 0 0 0,0 1 0 0 0,-1 1 0 0 0,1 0 0 0 0,0-1 0 0 0,0 2 0 0 0,0-2 0 0 0,0 1 0 0 0,0-1 0 0 0,1-1 0 0 0,-1-2 0 0 0,0-3 0 0 0,0-2 0 0 0,0-2 0 0 0,0-1 0 0 0,0-1 0 0 0,0 1 0 0 0,0-1 0 0 0,0 0 0 0 0,0 0 0 0 0,0 0 0 0 0,-1 1 0 0 0,-2-1 0 0 0,0 2 0 0 0,-2 2 0 0 0,0 0 0 0 0,-2 4 0 0 0,1 1 0 0 0,-2 0 0 0 0,0 0 0 0 0,1-1 0 0 0,1-3 0 0 0,1-1 0 0 0,0-1 0 0 0,1-2 0 0 0,1 0 0 0 0,0-2 0 0 0,-1-1 0 0 0,0 0 0 0 0,0 0 0 0 0,-1 1 0 0 0,-2 0 0 0 0,0 1 0 0 0,0 1 0 0 0,0-1 0 0 0,1 1 0 0 0,1 0 0 0 0,0-1 0 0 0,2-1 0 0 0,-1 0 0 0 0,0-2 0 0 0,-1 1 0 0 0,-1 0 0 0 0,-2 1 0 0 0,-1 1 0 0 0,-1 0 0 0 0,1 1 0 0 0,0-2 0 0 0,0 1 0 0 0,1-1 0 0 0,1-2 0 0 0,0 1 0 0 0,-2-1 0 0 0,-1 1 0 0 0,-1-1 0 0 0,-1 0 0 0 0,0 1 0 0 0,0-1 0 0 0,0 0 0 0 0,2-1 0 0 0,1 1 0 0 0,-2-1 0 0 0,-3 2 0 0 0,-2 0 0 0 0,-1 1 0 0 0,0 0 0 0 0,1-1 0 0 0,1 0 0 0 0,1 0 0 0 0,4-1 0 0 0,-2 1 0 0 0,-1 0 0 0 0,-2 0 0 0 0,-4 0 0 0 0,-3 1 0 0 0,-4-1 0 0 0,0 1 0 0 0,0-1 0 0 0,3 1 0 0 0,3-1 0 0 0,3-1 0 0 0,3 0 0 0 0,3-1 0 0 0,3-1 0 0 0,-1 0 0 0 0,-3 2 0 0 0,-7-1 0 0 0,-7 1 0 0 0,-4-1 0 0 0,-6 0 0 0 0,-6-1 0 0 0,-2 0 0 0 0,-1 0 0 0 0,1 0 0 0 0,2 0 0 0 0,4 0 0 0 0,3 0 0 0 0,4 0 0 0 0,3 0 0 0 0,4 0 0 0 0,2 0 0 0 0,1 0 0 0 0,-1 0 0 0 0,0 0 0 0 0,0 0 0 0 0,-1 0 0 0 0,0 0 0 0 0,1 0 0 0 0,3 0 0 0 0,2 0 0 0 0,3 0 0 0 0,3 0 0 0 0,3 0 0 0 0,1 0 0 0 0,1 0 0 0 0,-2 0 0 0 0,-3 0 0 0 0,-4 0 0 0 0,-8 0 0 0 0,-5-1 0 0 0,-6-1 0 0 0,-4 0 0 0 0,-2 1 0 0 0,1 0 0 0 0,-1-1 0 0 0,3 0 0 0 0,1 0 0 0 0,2 0 0 0 0,1 0 0 0 0,0 0 0 0 0,0-2 0 0 0,0 1 0 0 0,0-1 0 0 0,-1 1 0 0 0,-2 0 0 0 0,0 0 0 0 0,1 0 0 0 0,2 1 0 0 0,3 0 0 0 0,1 1 0 0 0,3 1 0 0 0,1 0 0 0 0,3 0 0 0 0,0 0 0 0 0,1 0 0 0 0,1 0 0 0 0,0-1 0 0 0,0 0 0 0 0,0-1 0 0 0,0 1 0 0 0,-1-1 0 0 0,1 0 0 0 0,1 0 0 0 0,0 0 0 0 0,1-1 0 0 0,1 1 0 0 0,0 0 0 0 0,2 0 0 0 0,-1 0 0 0 0,0 0 0 0 0,-1 2 0 0 0,0-2 0 0 0,-1 0 0 0 0,-1 1 0 0 0,-1 0 0 0 0,0 0 0 0 0,1 1 0 0 0,0-2 0 0 0,2 1 0 0 0,-1-1 0 0 0,1 1 0 0 0,2 0 0 0 0,0 1 0 0 0,2-2 0 0 0,0 1 0 0 0,2 0 0 0 0,0 0 0 0 0,1 0 0 0 0,2 0 0 0 0,0 0 0 0 0,2 0 0 0 0,0 0 0 0 0,1-1 0 0 0,-2 0 0 0 0,-1 1 0 0 0,-1 0 0 0 0,-4-1 0 0 0,-1 0 0 0 0,-4 0 0 0 0,-1 1 0 0 0,-1-1 0 0 0,-2 0 0 0 0,-1-1 0 0 0,1 0 0 0 0,2 1 0 0 0,3 0 0 0 0,3 0 0 0 0,2 1 0 0 0,1-1 0 0 0,3 1 0 0 0,1 0 0 0 0,0 1 0 0 0,-2-1 0 0 0,-2 0 0 0 0,-1-1 0 0 0,-1 1 0 0 0,-2 1 0 0 0,1-2 0 0 0,0 1 0 0 0,2-1 0 0 0,2 1 0 0 0,3 0 0 0 0,2-2 0 0 0,3 0 0 0 0,0-1 0 0 0,2-1 0 0 0,1 0 0 0 0,-2-2 0 0 0,0-1 0 0 0,-1-4 0 0 0,-1-1 0 0 0,-2-4 0 0 0,-1-2 0 0 0,0-2 0 0 0,-1 0 0 0 0,1-1 0 0 0,0 1 0 0 0,2-1 0 0 0,-1 2 0 0 0,2 4 0 0 0,1 2 0 0 0,0 2 0 0 0,1 3 0 0 0,1 1 0 0 0,0 2 0 0 0,0 0 0 0 0,0 1 0 0 0,-2 0 0 0 0,1 0 0 0 0,1-1 0 0 0,-1 1 0 0 0,0 0 0 0 0,1 0 0 0 0,-1-1 0 0 0,0 0 0 0 0,0-2 0 0 0,0 1 0 0 0,-1 0 0 0 0,0 1 0 0 0,1 0 0 0 0,0 0 0 0 0,0 0 0 0 0,1 0 0 0 0,0 1 0 0 0,0 0 0 0 0,0-1 0 0 0,0 1 0 0 0,0-2 0 0 0,0 0 0 0 0,0 0 0 0 0,0 0 0 0 0,0 1 0 0 0,0 0 0 0 0,1 1 0 0 0,1 2 0 0 0,1 0 0 0 0,1 2 0 0 0,1 1 0 0 0,1 0 0 0 0,-1 0 0 0 0,1 0 0 0 0,1 0 0 0 0,2-2 0 0 0,2 0 0 0 0,4-2 0 0 0,1-1 0 0 0,3 0 0 0 0,3-2 0 0 0,1 0 0 0 0,0 0 0 0 0,-1 0 0 0 0,-3 0 0 0 0,-3 0 0 0 0,-2 1 0 0 0,-3 2 0 0 0,-2 2 0 0 0,-3 1 0 0 0,0 0 0 0 0,-1 1-16383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a:t>
            </a:fld>
            <a:endParaRPr sz="18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8" name="Google Shape;28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ab58d8a0bf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gab58d8a0b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a:t>32 medications total</a:t>
            </a:r>
          </a:p>
          <a:p>
            <a:r>
              <a:rPr lang="en-US"/>
              <a:t>Albuterol- shortness of breath</a:t>
            </a:r>
          </a:p>
          <a:p>
            <a:r>
              <a:rPr lang="en-US"/>
              <a:t>Aspirin- blood thinner, pain relief, fever, headaches</a:t>
            </a:r>
          </a:p>
          <a:p>
            <a:pPr marL="0" indent="0"/>
            <a:br>
              <a:rPr lang="en-US"/>
            </a:br>
            <a:endParaRPr lang="en-US"/>
          </a:p>
        </p:txBody>
      </p:sp>
      <p:sp>
        <p:nvSpPr>
          <p:cNvPr id="603" name="Google Shape;603;gab58d8a0bf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19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8f1511867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ga8f151186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8450" algn="just" rtl="0">
              <a:lnSpc>
                <a:spcPct val="107916"/>
              </a:lnSpc>
              <a:spcBef>
                <a:spcPts val="0"/>
              </a:spcBef>
              <a:spcAft>
                <a:spcPts val="0"/>
              </a:spcAft>
              <a:buClr>
                <a:srgbClr val="00000A"/>
              </a:buClr>
              <a:buSzPts val="1100"/>
              <a:buAutoNum type="alphaLcParenR"/>
            </a:pPr>
            <a:r>
              <a:rPr lang="en-US" sz="1100">
                <a:solidFill>
                  <a:srgbClr val="00000A"/>
                </a:solidFill>
              </a:rPr>
              <a:t>For Residuals vs fitted graphs the red line is expected to be close to the horizontal line centered at 0 rather than, to show that there is no indication of non-constant variance.</a:t>
            </a:r>
            <a:endParaRPr sz="1100">
              <a:solidFill>
                <a:srgbClr val="00000A"/>
              </a:solidFill>
            </a:endParaRPr>
          </a:p>
          <a:p>
            <a:pPr marL="457200" lvl="0" indent="-298450" algn="just" rtl="0">
              <a:lnSpc>
                <a:spcPct val="107916"/>
              </a:lnSpc>
              <a:spcBef>
                <a:spcPts val="0"/>
              </a:spcBef>
              <a:spcAft>
                <a:spcPts val="800"/>
              </a:spcAft>
              <a:buClr>
                <a:srgbClr val="00000A"/>
              </a:buClr>
              <a:buSzPts val="1100"/>
              <a:buAutoNum type="alphaLcParenR"/>
            </a:pPr>
            <a:r>
              <a:rPr lang="en-US" sz="1100">
                <a:solidFill>
                  <a:srgbClr val="00000A"/>
                </a:solidFill>
              </a:rPr>
              <a:t>For the above plot the red line must be a horizontal line but it is in the shape of parabola which shows that the assumption of linearity is violated.</a:t>
            </a:r>
            <a:endParaRPr/>
          </a:p>
        </p:txBody>
      </p:sp>
      <p:sp>
        <p:nvSpPr>
          <p:cNvPr id="619" name="Google Shape;619;ga8f1511867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20</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a8f1511867_2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a8f1511867_2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7916"/>
              </a:lnSpc>
              <a:spcBef>
                <a:spcPts val="0"/>
              </a:spcBef>
              <a:spcAft>
                <a:spcPts val="1200"/>
              </a:spcAft>
              <a:buClr>
                <a:schemeClr val="dk1"/>
              </a:buClr>
              <a:buSzPts val="1100"/>
              <a:buFont typeface="Arial"/>
              <a:buNone/>
            </a:pPr>
            <a:r>
              <a:rPr lang="en-US" sz="1100">
                <a:solidFill>
                  <a:srgbClr val="00000A"/>
                </a:solidFill>
              </a:rPr>
              <a:t>In Q-Q plot the residuals must be perfectly aligned with the diagonal line to satisfy the assumption that the residuals are normally distributed. In the above plot the residuals are not perfectly aligned with the diagonal line. Only some part of residuals can be observed on diagonal line while a good number of residuals can be seen above diagonal line showing the upper and lower tails. We can assess the Normality of residuals assumption using the Q-Q plot which seems to be violated.</a:t>
            </a:r>
            <a:endParaRPr/>
          </a:p>
        </p:txBody>
      </p:sp>
      <p:sp>
        <p:nvSpPr>
          <p:cNvPr id="627" name="Google Shape;627;ga8f1511867_2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8f1511867_2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a8f1511867_2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7916"/>
              </a:lnSpc>
              <a:spcBef>
                <a:spcPts val="0"/>
              </a:spcBef>
              <a:spcAft>
                <a:spcPts val="1200"/>
              </a:spcAft>
              <a:buClr>
                <a:schemeClr val="dk1"/>
              </a:buClr>
              <a:buSzPts val="1100"/>
              <a:buFont typeface="Arial"/>
              <a:buNone/>
            </a:pPr>
            <a:r>
              <a:rPr lang="en-US" sz="1100">
                <a:solidFill>
                  <a:srgbClr val="00000A"/>
                </a:solidFill>
              </a:rPr>
              <a:t>In the Scale-Location plot a horizontal line with equally spread points is expected which indicates good Homoscedasticity. In the above plot a diagonal straight line can be observed which indicates the residuals are spread somewhat uniformly. The assumption of homoscedasticity of residuals that is homoscedasticity can be assessed using the scale-location plot.</a:t>
            </a:r>
            <a:endParaRPr/>
          </a:p>
        </p:txBody>
      </p:sp>
      <p:sp>
        <p:nvSpPr>
          <p:cNvPr id="635" name="Google Shape;635;ga8f1511867_2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22</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a8f1511867_2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a8f1511867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07916"/>
              </a:lnSpc>
              <a:spcBef>
                <a:spcPts val="0"/>
              </a:spcBef>
              <a:spcAft>
                <a:spcPts val="0"/>
              </a:spcAft>
              <a:buSzPts val="1400"/>
              <a:buNone/>
            </a:pPr>
            <a:r>
              <a:rPr lang="en-US" sz="1100">
                <a:solidFill>
                  <a:srgbClr val="00000A"/>
                </a:solidFill>
              </a:rPr>
              <a:t>In the Residuals Vs Leverage plot there should be no evidence of outliers. The dashed curves i.e. cook’s distance lines should not appear on the plot. None of the data points should come close to having both high residuals and leverage. In the above plot we can observe the cook’s distance lines with an influential observation as #3218. The assumption of independence of residual error terms can be assessed using the Residuals Vs Leverage plot.  </a:t>
            </a:r>
            <a:endParaRPr sz="1100">
              <a:solidFill>
                <a:srgbClr val="00000A"/>
              </a:solidFill>
            </a:endParaRPr>
          </a:p>
          <a:p>
            <a:pPr marL="0" lvl="0" indent="0" algn="l" rtl="0">
              <a:lnSpc>
                <a:spcPct val="100000"/>
              </a:lnSpc>
              <a:spcBef>
                <a:spcPts val="360"/>
              </a:spcBef>
              <a:spcAft>
                <a:spcPts val="0"/>
              </a:spcAft>
              <a:buSzPts val="1400"/>
              <a:buNone/>
            </a:pPr>
            <a:endParaRPr/>
          </a:p>
        </p:txBody>
      </p:sp>
      <p:sp>
        <p:nvSpPr>
          <p:cNvPr id="643" name="Google Shape;643;ga8f1511867_2_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ac6e5831a9_0_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ac6e5831a9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indent="0"/>
            <a:r>
              <a:rPr lang="en-US"/>
              <a:t>5 event categories, majority of incidents handled are of type emergency followed by fire and public service. Test and misc event categories are not actual events.</a:t>
            </a:r>
            <a:endParaRPr/>
          </a:p>
        </p:txBody>
      </p:sp>
      <p:sp>
        <p:nvSpPr>
          <p:cNvPr id="441" name="Google Shape;441;gac6e5831a9_0_2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Arial"/>
              <a:buNone/>
            </a:pPr>
            <a:fld id="{00000000-1234-1234-1234-123412341234}" type="slidenum">
              <a:rPr lang="en-US"/>
              <a:t>27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ac6e5831a9_0_5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gac6e5831a9_0_5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2" name="Google Shape;502;gac6e5831a9_0_5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28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322 units, </a:t>
            </a:r>
          </a:p>
          <a:p>
            <a:r>
              <a:rPr lang="en-US"/>
              <a:t>UT402, UT 421, BIC 402 are the busiest units while IV16, IV05 are the slowest units with the frequency greater than 900 days (~ 1,300,000 minutes).</a:t>
            </a:r>
          </a:p>
          <a:p>
            <a:endParaRPr lang="en-US"/>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29</a:t>
            </a:fld>
            <a:endParaRPr lang="en-US"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473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Difference of dispatch time between two consecutive rows</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31</a:t>
            </a:fld>
            <a:endParaRPr lang="en-US"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6701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c6e5831a9_0_5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ac6e5831a9_0_5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3" name="Google Shape;523;gac6e5831a9_0_5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32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6e03aacbf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a6e03aacbf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5" name="Google Shape;295;ga6e03aacbf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ac6e5831a9_0_5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ac6e5831a9_0_5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Stations 420, 421, 422  are the  busiest stations when compared with slow stations like 439,412 and 441</a:t>
            </a:r>
            <a:endParaRPr/>
          </a:p>
        </p:txBody>
      </p:sp>
      <p:sp>
        <p:nvSpPr>
          <p:cNvPr id="545" name="Google Shape;545;gac6e5831a9_0_5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33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38 stations and 1522 providers.</a:t>
            </a:r>
          </a:p>
          <a:p>
            <a:r>
              <a:rPr lang="en-US"/>
              <a:t>831 providers handled more than 100 incidents. Only included these in analysis.</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35</a:t>
            </a:fld>
            <a:endParaRPr lang="en-US"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6575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ab58d8a0bf_1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gab58d8a0bf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indent="0"/>
            <a:r>
              <a:rPr lang="en-US"/>
              <a:t>SD for stations 8,9,10,11 is high because these are the stations that handled highest number of incidents and when closely observed standard deviation across shifts are close to each other</a:t>
            </a:r>
          </a:p>
        </p:txBody>
      </p:sp>
      <p:sp>
        <p:nvSpPr>
          <p:cNvPr id="672" name="Google Shape;672;gab58d8a0bf_1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36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c19c33f4a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gac19c33f4a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86" name="Google Shape;686;gac19c33f4a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37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potential future work is to see if including an additional unit in the battalion can reduce the response time of handling an incident</a:t>
            </a:r>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38</a:t>
            </a:fld>
            <a:endParaRPr lang="en-US"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0761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c6e5831a9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ac6e5831a9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ac6e5831a9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c6e5831a9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2" name="Google Shape;312;gac6e5831a9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b2265c6c_1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9cb2265c6c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2" name="Google Shape;302;g9cb2265c6c_1_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c6e5831a9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5" name="Google Shape;325;gac6e5831a9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ac6e5831a9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1" name="Google Shape;331;gac6e5831a9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ac6e5831a9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indent="0">
              <a:buClr>
                <a:schemeClr val="dk1"/>
              </a:buClr>
            </a:pPr>
            <a:r>
              <a:rPr lang="en-US"/>
              <a:t>1) There is no variation in number of incidents handled by each shift. Distribution is uniform.</a:t>
            </a:r>
          </a:p>
        </p:txBody>
      </p:sp>
      <p:sp>
        <p:nvSpPr>
          <p:cNvPr id="420" name="Google Shape;420;gac6e5831a9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A"/>
                </a:solidFill>
                <a:effectLst/>
                <a:latin typeface="WordVisi_MSFontService"/>
              </a:rPr>
              <a:t>The results from the Crammer’s v test are visually displayed</a:t>
            </a:r>
            <a:endParaRPr lang="en-US" sz="1200" b="0" i="0" dirty="0">
              <a:solidFill>
                <a:srgbClr val="00000A"/>
              </a:solidFill>
              <a:effectLst/>
              <a:latin typeface="Calibri" panose="020F0502020204030204" pitchFamily="34" charset="0"/>
            </a:endParaRPr>
          </a:p>
          <a:p>
            <a:r>
              <a:rPr lang="en-US" sz="1200" b="0" i="0" dirty="0">
                <a:solidFill>
                  <a:srgbClr val="00000A"/>
                </a:solidFill>
                <a:effectLst/>
                <a:latin typeface="Calibri" panose="020F0502020204030204" pitchFamily="34" charset="0"/>
              </a:rPr>
              <a:t>We can see that all features with respect to each other have almost no correlation. </a:t>
            </a:r>
            <a:r>
              <a:rPr lang="en-US" sz="1200" b="0" i="0">
                <a:solidFill>
                  <a:srgbClr val="00000A"/>
                </a:solidFill>
                <a:effectLst/>
                <a:latin typeface="Calibri" panose="020F0502020204030204" pitchFamily="34" charset="0"/>
              </a:rPr>
              <a:t>Only battalion and station is seen to have positive and high correlation (equals to 1) because a station is inside battalion, and its value doesn’t change.  </a:t>
            </a:r>
            <a:endParaRPr lang="en-US"/>
          </a:p>
          <a:p>
            <a:endParaRPr lang="en-US"/>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smtClean="0">
                <a:solidFill>
                  <a:schemeClr val="dk1"/>
                </a:solidFill>
                <a:latin typeface="Calibri"/>
                <a:ea typeface="Calibri"/>
                <a:cs typeface="Calibri"/>
                <a:sym typeface="Calibri"/>
              </a:rPr>
              <a:t>16</a:t>
            </a:fld>
            <a:endParaRPr lang="en-US"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771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24938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16597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01274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p:cSld name="2_Title">
    <p:spTree>
      <p:nvGrpSpPr>
        <p:cNvPr id="1" name="Shape 13"/>
        <p:cNvGrpSpPr/>
        <p:nvPr/>
      </p:nvGrpSpPr>
      <p:grpSpPr>
        <a:xfrm>
          <a:off x="0" y="0"/>
          <a:ext cx="0" cy="0"/>
          <a:chOff x="0" y="0"/>
          <a:chExt cx="0" cy="0"/>
        </a:xfrm>
      </p:grpSpPr>
      <p:pic>
        <p:nvPicPr>
          <p:cNvPr id="14" name="Google Shape;14;g998c26d6cb_0_275" descr="140424502.jpg"/>
          <p:cNvPicPr preferRelativeResize="0"/>
          <p:nvPr/>
        </p:nvPicPr>
        <p:blipFill rotWithShape="1">
          <a:blip r:embed="rId2">
            <a:alphaModFix/>
          </a:blip>
          <a:srcRect t="17173" b="6730"/>
          <a:stretch/>
        </p:blipFill>
        <p:spPr>
          <a:xfrm>
            <a:off x="0" y="0"/>
            <a:ext cx="9144000" cy="4645024"/>
          </a:xfrm>
          <a:prstGeom prst="rect">
            <a:avLst/>
          </a:prstGeom>
          <a:noFill/>
          <a:ln>
            <a:noFill/>
          </a:ln>
        </p:spPr>
      </p:pic>
      <p:sp>
        <p:nvSpPr>
          <p:cNvPr id="15" name="Google Shape;15;g998c26d6cb_0_275"/>
          <p:cNvSpPr/>
          <p:nvPr/>
        </p:nvSpPr>
        <p:spPr>
          <a:xfrm>
            <a:off x="0" y="4038600"/>
            <a:ext cx="9144000" cy="609600"/>
          </a:xfrm>
          <a:prstGeom prst="rect">
            <a:avLst/>
          </a:prstGeom>
          <a:solidFill>
            <a:schemeClr val="dk2">
              <a:alpha val="6352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6" name="Google Shape;16;g998c26d6cb_0_275" descr="GMUgreengold.eps"/>
          <p:cNvPicPr preferRelativeResize="0"/>
          <p:nvPr/>
        </p:nvPicPr>
        <p:blipFill rotWithShape="1">
          <a:blip r:embed="rId3">
            <a:alphaModFix/>
          </a:blip>
          <a:srcRect/>
          <a:stretch/>
        </p:blipFill>
        <p:spPr>
          <a:xfrm>
            <a:off x="6853238" y="5334000"/>
            <a:ext cx="2074862" cy="1358900"/>
          </a:xfrm>
          <a:prstGeom prst="rect">
            <a:avLst/>
          </a:prstGeom>
          <a:noFill/>
          <a:ln>
            <a:noFill/>
          </a:ln>
        </p:spPr>
      </p:pic>
      <p:sp>
        <p:nvSpPr>
          <p:cNvPr id="17" name="Google Shape;17;g998c26d6cb_0_275"/>
          <p:cNvSpPr txBox="1">
            <a:spLocks noGrp="1"/>
          </p:cNvSpPr>
          <p:nvPr>
            <p:ph type="ctrTitle"/>
          </p:nvPr>
        </p:nvSpPr>
        <p:spPr>
          <a:xfrm>
            <a:off x="228600" y="4114800"/>
            <a:ext cx="7239000" cy="5334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2800"/>
              <a:buNone/>
              <a:defRPr sz="2000" b="0"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SzPts val="2800"/>
              <a:buNone/>
              <a:defRPr sz="2400" b="0" i="0" u="none" strike="noStrike" cap="none">
                <a:solidFill>
                  <a:schemeClr val="lt1"/>
                </a:solidFill>
                <a:latin typeface="Calibri"/>
                <a:ea typeface="Calibri"/>
                <a:cs typeface="Calibri"/>
                <a:sym typeface="Calibri"/>
              </a:defRPr>
            </a:lvl2pPr>
            <a:lvl3pPr marR="0" lvl="2" algn="l">
              <a:lnSpc>
                <a:spcPct val="100000"/>
              </a:lnSpc>
              <a:spcBef>
                <a:spcPts val="0"/>
              </a:spcBef>
              <a:spcAft>
                <a:spcPts val="0"/>
              </a:spcAft>
              <a:buSzPts val="2800"/>
              <a:buNone/>
              <a:defRPr sz="2400" b="0" i="0" u="none" strike="noStrike" cap="none">
                <a:solidFill>
                  <a:schemeClr val="lt1"/>
                </a:solidFill>
                <a:latin typeface="Calibri"/>
                <a:ea typeface="Calibri"/>
                <a:cs typeface="Calibri"/>
                <a:sym typeface="Calibri"/>
              </a:defRPr>
            </a:lvl3pPr>
            <a:lvl4pPr marR="0" lvl="3" algn="l">
              <a:lnSpc>
                <a:spcPct val="100000"/>
              </a:lnSpc>
              <a:spcBef>
                <a:spcPts val="0"/>
              </a:spcBef>
              <a:spcAft>
                <a:spcPts val="0"/>
              </a:spcAft>
              <a:buSzPts val="2800"/>
              <a:buNone/>
              <a:defRPr sz="2400" b="0" i="0" u="none" strike="noStrike" cap="none">
                <a:solidFill>
                  <a:schemeClr val="lt1"/>
                </a:solidFill>
                <a:latin typeface="Calibri"/>
                <a:ea typeface="Calibri"/>
                <a:cs typeface="Calibri"/>
                <a:sym typeface="Calibri"/>
              </a:defRPr>
            </a:lvl4pPr>
            <a:lvl5pPr marR="0" lvl="4" algn="l">
              <a:lnSpc>
                <a:spcPct val="100000"/>
              </a:lnSpc>
              <a:spcBef>
                <a:spcPts val="0"/>
              </a:spcBef>
              <a:spcAft>
                <a:spcPts val="0"/>
              </a:spcAft>
              <a:buSzPts val="2800"/>
              <a:buNone/>
              <a:defRPr sz="2400" b="0" i="0" u="none" strike="noStrike" cap="none">
                <a:solidFill>
                  <a:schemeClr val="lt1"/>
                </a:solidFill>
                <a:latin typeface="Calibri"/>
                <a:ea typeface="Calibri"/>
                <a:cs typeface="Calibri"/>
                <a:sym typeface="Calibri"/>
              </a:defRPr>
            </a:lvl5pPr>
            <a:lvl6pPr marR="0" lvl="5" algn="l">
              <a:lnSpc>
                <a:spcPct val="100000"/>
              </a:lnSpc>
              <a:spcBef>
                <a:spcPts val="0"/>
              </a:spcBef>
              <a:spcAft>
                <a:spcPts val="0"/>
              </a:spcAft>
              <a:buSzPts val="2800"/>
              <a:buNone/>
              <a:defRPr sz="2400" b="0" i="0" u="none" strike="noStrike" cap="none">
                <a:solidFill>
                  <a:schemeClr val="lt1"/>
                </a:solidFill>
                <a:latin typeface="Calibri"/>
                <a:ea typeface="Calibri"/>
                <a:cs typeface="Calibri"/>
                <a:sym typeface="Calibri"/>
              </a:defRPr>
            </a:lvl6pPr>
            <a:lvl7pPr marR="0" lvl="6" algn="l">
              <a:lnSpc>
                <a:spcPct val="100000"/>
              </a:lnSpc>
              <a:spcBef>
                <a:spcPts val="0"/>
              </a:spcBef>
              <a:spcAft>
                <a:spcPts val="0"/>
              </a:spcAft>
              <a:buSzPts val="2800"/>
              <a:buNone/>
              <a:defRPr sz="2400" b="0" i="0" u="none" strike="noStrike" cap="none">
                <a:solidFill>
                  <a:schemeClr val="lt1"/>
                </a:solidFill>
                <a:latin typeface="Calibri"/>
                <a:ea typeface="Calibri"/>
                <a:cs typeface="Calibri"/>
                <a:sym typeface="Calibri"/>
              </a:defRPr>
            </a:lvl7pPr>
            <a:lvl8pPr marR="0" lvl="7" algn="l">
              <a:lnSpc>
                <a:spcPct val="100000"/>
              </a:lnSpc>
              <a:spcBef>
                <a:spcPts val="0"/>
              </a:spcBef>
              <a:spcAft>
                <a:spcPts val="0"/>
              </a:spcAft>
              <a:buSzPts val="2800"/>
              <a:buNone/>
              <a:defRPr sz="2400" b="0" i="0" u="none" strike="noStrike" cap="none">
                <a:solidFill>
                  <a:schemeClr val="lt1"/>
                </a:solidFill>
                <a:latin typeface="Calibri"/>
                <a:ea typeface="Calibri"/>
                <a:cs typeface="Calibri"/>
                <a:sym typeface="Calibri"/>
              </a:defRPr>
            </a:lvl8pPr>
            <a:lvl9pPr marR="0" lvl="8" algn="l">
              <a:lnSpc>
                <a:spcPct val="100000"/>
              </a:lnSpc>
              <a:spcBef>
                <a:spcPts val="0"/>
              </a:spcBef>
              <a:spcAft>
                <a:spcPts val="0"/>
              </a:spcAft>
              <a:buSzPts val="2800"/>
              <a:buNone/>
              <a:defRPr sz="2400" b="0" i="0" u="none" strike="noStrike" cap="none">
                <a:solidFill>
                  <a:schemeClr val="lt1"/>
                </a:solidFill>
                <a:latin typeface="Calibri"/>
                <a:ea typeface="Calibri"/>
                <a:cs typeface="Calibri"/>
                <a:sym typeface="Calibri"/>
              </a:defRPr>
            </a:lvl9pPr>
          </a:lstStyle>
          <a:p>
            <a:endParaRPr/>
          </a:p>
        </p:txBody>
      </p:sp>
      <p:sp>
        <p:nvSpPr>
          <p:cNvPr id="18" name="Google Shape;18;g998c26d6cb_0_275"/>
          <p:cNvSpPr txBox="1">
            <a:spLocks noGrp="1"/>
          </p:cNvSpPr>
          <p:nvPr>
            <p:ph type="subTitle" idx="1"/>
          </p:nvPr>
        </p:nvSpPr>
        <p:spPr>
          <a:xfrm>
            <a:off x="228600" y="4706112"/>
            <a:ext cx="6934200" cy="228600"/>
          </a:xfrm>
          <a:prstGeom prst="rect">
            <a:avLst/>
          </a:prstGeom>
          <a:solidFill>
            <a:schemeClr val="lt1"/>
          </a:solidFill>
          <a:ln>
            <a:noFill/>
          </a:ln>
        </p:spPr>
        <p:txBody>
          <a:bodyPr spcFirstLastPara="1" wrap="square" lIns="91425" tIns="45700" rIns="91425" bIns="45700" anchor="t" anchorCtr="0">
            <a:noAutofit/>
          </a:bodyPr>
          <a:lstStyle>
            <a:lvl1pPr lvl="0" algn="l">
              <a:lnSpc>
                <a:spcPct val="115000"/>
              </a:lnSpc>
              <a:spcBef>
                <a:spcPts val="260"/>
              </a:spcBef>
              <a:spcAft>
                <a:spcPts val="0"/>
              </a:spcAft>
              <a:buClr>
                <a:srgbClr val="665951"/>
              </a:buClr>
              <a:buSzPts val="1300"/>
              <a:buFont typeface="Calibri"/>
              <a:buNone/>
              <a:defRPr sz="1300" b="1">
                <a:solidFill>
                  <a:srgbClr val="665951"/>
                </a:solidFill>
              </a:defRPr>
            </a:lvl1pPr>
            <a:lvl2pPr lvl="1" algn="ctr">
              <a:lnSpc>
                <a:spcPct val="115000"/>
              </a:lnSpc>
              <a:spcBef>
                <a:spcPts val="360"/>
              </a:spcBef>
              <a:spcAft>
                <a:spcPts val="0"/>
              </a:spcAft>
              <a:buClr>
                <a:srgbClr val="000000"/>
              </a:buClr>
              <a:buSzPts val="1800"/>
              <a:buNone/>
              <a:defRPr/>
            </a:lvl2pPr>
            <a:lvl3pPr lvl="2" algn="ctr">
              <a:lnSpc>
                <a:spcPct val="115000"/>
              </a:lnSpc>
              <a:spcBef>
                <a:spcPts val="360"/>
              </a:spcBef>
              <a:spcAft>
                <a:spcPts val="0"/>
              </a:spcAft>
              <a:buClr>
                <a:srgbClr val="000000"/>
              </a:buClr>
              <a:buSzPts val="1800"/>
              <a:buNone/>
              <a:defRPr/>
            </a:lvl3pPr>
            <a:lvl4pPr lvl="3" algn="ctr">
              <a:lnSpc>
                <a:spcPct val="115000"/>
              </a:lnSpc>
              <a:spcBef>
                <a:spcPts val="360"/>
              </a:spcBef>
              <a:spcAft>
                <a:spcPts val="0"/>
              </a:spcAft>
              <a:buClr>
                <a:srgbClr val="000000"/>
              </a:buClr>
              <a:buSzPts val="1800"/>
              <a:buNone/>
              <a:defRPr/>
            </a:lvl4pPr>
            <a:lvl5pPr lvl="4" algn="ctr">
              <a:lnSpc>
                <a:spcPct val="115000"/>
              </a:lnSpc>
              <a:spcBef>
                <a:spcPts val="360"/>
              </a:spcBef>
              <a:spcAft>
                <a:spcPts val="0"/>
              </a:spcAft>
              <a:buClr>
                <a:srgbClr val="000000"/>
              </a:buClr>
              <a:buSzPts val="1800"/>
              <a:buNone/>
              <a:defRPr/>
            </a:lvl5pPr>
            <a:lvl6pPr lvl="5" algn="ctr">
              <a:lnSpc>
                <a:spcPct val="115000"/>
              </a:lnSpc>
              <a:spcBef>
                <a:spcPts val="360"/>
              </a:spcBef>
              <a:spcAft>
                <a:spcPts val="0"/>
              </a:spcAft>
              <a:buClr>
                <a:schemeClr val="dk1"/>
              </a:buClr>
              <a:buSzPts val="1800"/>
              <a:buNone/>
              <a:defRPr/>
            </a:lvl6pPr>
            <a:lvl7pPr lvl="6" algn="ctr">
              <a:lnSpc>
                <a:spcPct val="115000"/>
              </a:lnSpc>
              <a:spcBef>
                <a:spcPts val="1600"/>
              </a:spcBef>
              <a:spcAft>
                <a:spcPts val="0"/>
              </a:spcAft>
              <a:buClr>
                <a:schemeClr val="dk1"/>
              </a:buClr>
              <a:buSzPts val="1800"/>
              <a:buNone/>
              <a:defRPr/>
            </a:lvl7pPr>
            <a:lvl8pPr lvl="7" algn="ctr">
              <a:lnSpc>
                <a:spcPct val="115000"/>
              </a:lnSpc>
              <a:spcBef>
                <a:spcPts val="1600"/>
              </a:spcBef>
              <a:spcAft>
                <a:spcPts val="0"/>
              </a:spcAft>
              <a:buClr>
                <a:schemeClr val="dk1"/>
              </a:buClr>
              <a:buSzPts val="1800"/>
              <a:buNone/>
              <a:defRPr/>
            </a:lvl8pPr>
            <a:lvl9pPr lvl="8" algn="ctr">
              <a:lnSpc>
                <a:spcPct val="115000"/>
              </a:lnSpc>
              <a:spcBef>
                <a:spcPts val="1600"/>
              </a:spcBef>
              <a:spcAft>
                <a:spcPts val="1600"/>
              </a:spcAft>
              <a:buClr>
                <a:schemeClr val="dk1"/>
              </a:buClr>
              <a:buSzPts val="1800"/>
              <a:buNone/>
              <a:defRPr/>
            </a:lvl9pPr>
          </a:lstStyle>
          <a:p>
            <a:endParaRPr/>
          </a:p>
        </p:txBody>
      </p:sp>
    </p:spTree>
    <p:extLst>
      <p:ext uri="{BB962C8B-B14F-4D97-AF65-F5344CB8AC3E}">
        <p14:creationId xmlns:p14="http://schemas.microsoft.com/office/powerpoint/2010/main" val="298038689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ing w/single col text">
  <p:cSld name="Heading w/single col text">
    <p:spTree>
      <p:nvGrpSpPr>
        <p:cNvPr id="1" name="Shape 19"/>
        <p:cNvGrpSpPr/>
        <p:nvPr/>
      </p:nvGrpSpPr>
      <p:grpSpPr>
        <a:xfrm>
          <a:off x="0" y="0"/>
          <a:ext cx="0" cy="0"/>
          <a:chOff x="0" y="0"/>
          <a:chExt cx="0" cy="0"/>
        </a:xfrm>
      </p:grpSpPr>
      <p:sp>
        <p:nvSpPr>
          <p:cNvPr id="20" name="Google Shape;20;g998c26d6cb_0_281"/>
          <p:cNvSpPr txBox="1">
            <a:spLocks noGrp="1"/>
          </p:cNvSpPr>
          <p:nvPr>
            <p:ph type="body" idx="1"/>
          </p:nvPr>
        </p:nvSpPr>
        <p:spPr>
          <a:xfrm>
            <a:off x="304800" y="381000"/>
            <a:ext cx="8077200" cy="228600"/>
          </a:xfrm>
          <a:prstGeom prst="rect">
            <a:avLst/>
          </a:prstGeom>
          <a:solidFill>
            <a:srgbClr val="D05F14"/>
          </a:solidFill>
          <a:ln>
            <a:noFill/>
          </a:ln>
        </p:spPr>
        <p:txBody>
          <a:bodyPr spcFirstLastPara="1" wrap="square" lIns="91425" tIns="0" rIns="91425" bIns="0" anchor="t" anchorCtr="0">
            <a:noAutofit/>
          </a:bodyPr>
          <a:lstStyle>
            <a:lvl1pPr marL="457200" lvl="0" indent="-228600" algn="l">
              <a:lnSpc>
                <a:spcPct val="115000"/>
              </a:lnSpc>
              <a:spcBef>
                <a:spcPts val="0"/>
              </a:spcBef>
              <a:spcAft>
                <a:spcPts val="0"/>
              </a:spcAft>
              <a:buSzPts val="1300"/>
              <a:buNone/>
              <a:defRPr sz="1400" b="1" i="0" cap="none">
                <a:solidFill>
                  <a:schemeClr val="lt1"/>
                </a:solidFill>
              </a:defRPr>
            </a:lvl1pPr>
            <a:lvl2pPr marL="914400" lvl="1" indent="-228600" algn="l">
              <a:lnSpc>
                <a:spcPct val="115000"/>
              </a:lnSpc>
              <a:spcBef>
                <a:spcPts val="360"/>
              </a:spcBef>
              <a:spcAft>
                <a:spcPts val="0"/>
              </a:spcAft>
              <a:buSzPts val="1100"/>
              <a:buNone/>
              <a:defRPr/>
            </a:lvl2pPr>
            <a:lvl3pPr marL="1371600" lvl="2" indent="-228600" algn="l">
              <a:lnSpc>
                <a:spcPct val="115000"/>
              </a:lnSpc>
              <a:spcBef>
                <a:spcPts val="360"/>
              </a:spcBef>
              <a:spcAft>
                <a:spcPts val="0"/>
              </a:spcAft>
              <a:buSzPts val="1100"/>
              <a:buNone/>
              <a:defRPr/>
            </a:lvl3pPr>
            <a:lvl4pPr marL="1828800" lvl="3" indent="-228600" algn="l">
              <a:lnSpc>
                <a:spcPct val="115000"/>
              </a:lnSpc>
              <a:spcBef>
                <a:spcPts val="360"/>
              </a:spcBef>
              <a:spcAft>
                <a:spcPts val="0"/>
              </a:spcAft>
              <a:buSzPts val="1100"/>
              <a:buNone/>
              <a:defRPr/>
            </a:lvl4pPr>
            <a:lvl5pPr marL="2286000" lvl="4" indent="-228600" algn="l">
              <a:lnSpc>
                <a:spcPct val="115000"/>
              </a:lnSpc>
              <a:spcBef>
                <a:spcPts val="360"/>
              </a:spcBef>
              <a:spcAft>
                <a:spcPts val="0"/>
              </a:spcAft>
              <a:buSzPts val="1100"/>
              <a:buNone/>
              <a:defRPr/>
            </a:lvl5pPr>
            <a:lvl6pPr marL="2743200" lvl="5" indent="-342900" algn="l">
              <a:lnSpc>
                <a:spcPct val="115000"/>
              </a:lnSpc>
              <a:spcBef>
                <a:spcPts val="360"/>
              </a:spcBef>
              <a:spcAft>
                <a:spcPts val="0"/>
              </a:spcAft>
              <a:buClr>
                <a:schemeClr val="dk1"/>
              </a:buClr>
              <a:buSzPts val="1800"/>
              <a:buChar char="■"/>
              <a:defRPr/>
            </a:lvl6pPr>
            <a:lvl7pPr marL="3200400" lvl="6" indent="-342900" algn="l">
              <a:lnSpc>
                <a:spcPct val="115000"/>
              </a:lnSpc>
              <a:spcBef>
                <a:spcPts val="1600"/>
              </a:spcBef>
              <a:spcAft>
                <a:spcPts val="0"/>
              </a:spcAft>
              <a:buClr>
                <a:schemeClr val="dk1"/>
              </a:buClr>
              <a:buSzPts val="1800"/>
              <a:buChar char="●"/>
              <a:defRPr/>
            </a:lvl7pPr>
            <a:lvl8pPr marL="3657600" lvl="7" indent="-342900" algn="l">
              <a:lnSpc>
                <a:spcPct val="115000"/>
              </a:lnSpc>
              <a:spcBef>
                <a:spcPts val="1600"/>
              </a:spcBef>
              <a:spcAft>
                <a:spcPts val="0"/>
              </a:spcAft>
              <a:buClr>
                <a:schemeClr val="dk1"/>
              </a:buClr>
              <a:buSzPts val="1800"/>
              <a:buChar char="○"/>
              <a:defRPr/>
            </a:lvl8pPr>
            <a:lvl9pPr marL="4114800" lvl="8" indent="-342900" algn="l">
              <a:lnSpc>
                <a:spcPct val="115000"/>
              </a:lnSpc>
              <a:spcBef>
                <a:spcPts val="1600"/>
              </a:spcBef>
              <a:spcAft>
                <a:spcPts val="1600"/>
              </a:spcAft>
              <a:buClr>
                <a:schemeClr val="dk1"/>
              </a:buClr>
              <a:buSzPts val="1800"/>
              <a:buChar char="■"/>
              <a:defRPr/>
            </a:lvl9pPr>
          </a:lstStyle>
          <a:p>
            <a:endParaRPr/>
          </a:p>
        </p:txBody>
      </p:sp>
      <p:sp>
        <p:nvSpPr>
          <p:cNvPr id="21" name="Google Shape;21;g998c26d6cb_0_281"/>
          <p:cNvSpPr txBox="1">
            <a:spLocks noGrp="1"/>
          </p:cNvSpPr>
          <p:nvPr>
            <p:ph type="body" idx="2"/>
          </p:nvPr>
        </p:nvSpPr>
        <p:spPr>
          <a:xfrm>
            <a:off x="304800" y="1066800"/>
            <a:ext cx="8077200" cy="5029200"/>
          </a:xfrm>
          <a:prstGeom prst="rect">
            <a:avLst/>
          </a:prstGeom>
          <a:noFill/>
          <a:ln>
            <a:noFill/>
          </a:ln>
        </p:spPr>
        <p:txBody>
          <a:bodyPr spcFirstLastPara="1" wrap="square" lIns="91425" tIns="45700" rIns="91425" bIns="45700" anchor="t" anchorCtr="0">
            <a:noAutofit/>
          </a:bodyPr>
          <a:lstStyle>
            <a:lvl1pPr marL="457200" lvl="0" indent="-228600" algn="l">
              <a:lnSpc>
                <a:spcPct val="115000"/>
              </a:lnSpc>
              <a:spcBef>
                <a:spcPts val="360"/>
              </a:spcBef>
              <a:spcAft>
                <a:spcPts val="0"/>
              </a:spcAft>
              <a:buSzPts val="1300"/>
              <a:buNone/>
              <a:defRPr/>
            </a:lvl1pPr>
            <a:lvl2pPr marL="914400" lvl="1" indent="-228600" algn="l">
              <a:lnSpc>
                <a:spcPct val="115000"/>
              </a:lnSpc>
              <a:spcBef>
                <a:spcPts val="360"/>
              </a:spcBef>
              <a:spcAft>
                <a:spcPts val="0"/>
              </a:spcAft>
              <a:buSzPts val="1100"/>
              <a:buNone/>
              <a:defRPr/>
            </a:lvl2pPr>
            <a:lvl3pPr marL="1371600" lvl="2" indent="-228600" algn="l">
              <a:lnSpc>
                <a:spcPct val="115000"/>
              </a:lnSpc>
              <a:spcBef>
                <a:spcPts val="360"/>
              </a:spcBef>
              <a:spcAft>
                <a:spcPts val="0"/>
              </a:spcAft>
              <a:buSzPts val="1100"/>
              <a:buNone/>
              <a:defRPr/>
            </a:lvl3pPr>
            <a:lvl4pPr marL="1828800" lvl="3" indent="-228600" algn="l">
              <a:lnSpc>
                <a:spcPct val="115000"/>
              </a:lnSpc>
              <a:spcBef>
                <a:spcPts val="360"/>
              </a:spcBef>
              <a:spcAft>
                <a:spcPts val="0"/>
              </a:spcAft>
              <a:buSzPts val="1100"/>
              <a:buNone/>
              <a:defRPr/>
            </a:lvl4pPr>
            <a:lvl5pPr marL="2286000" lvl="4" indent="-228600" algn="l">
              <a:lnSpc>
                <a:spcPct val="115000"/>
              </a:lnSpc>
              <a:spcBef>
                <a:spcPts val="360"/>
              </a:spcBef>
              <a:spcAft>
                <a:spcPts val="0"/>
              </a:spcAft>
              <a:buSzPts val="1100"/>
              <a:buNone/>
              <a:defRPr/>
            </a:lvl5pPr>
            <a:lvl6pPr marL="2743200" lvl="5" indent="-342900" algn="l">
              <a:lnSpc>
                <a:spcPct val="115000"/>
              </a:lnSpc>
              <a:spcBef>
                <a:spcPts val="360"/>
              </a:spcBef>
              <a:spcAft>
                <a:spcPts val="0"/>
              </a:spcAft>
              <a:buClr>
                <a:schemeClr val="dk1"/>
              </a:buClr>
              <a:buSzPts val="1800"/>
              <a:buChar char="■"/>
              <a:defRPr/>
            </a:lvl6pPr>
            <a:lvl7pPr marL="3200400" lvl="6" indent="-342900" algn="l">
              <a:lnSpc>
                <a:spcPct val="115000"/>
              </a:lnSpc>
              <a:spcBef>
                <a:spcPts val="1600"/>
              </a:spcBef>
              <a:spcAft>
                <a:spcPts val="0"/>
              </a:spcAft>
              <a:buClr>
                <a:schemeClr val="dk1"/>
              </a:buClr>
              <a:buSzPts val="1800"/>
              <a:buChar char="●"/>
              <a:defRPr/>
            </a:lvl7pPr>
            <a:lvl8pPr marL="3657600" lvl="7" indent="-342900" algn="l">
              <a:lnSpc>
                <a:spcPct val="115000"/>
              </a:lnSpc>
              <a:spcBef>
                <a:spcPts val="1600"/>
              </a:spcBef>
              <a:spcAft>
                <a:spcPts val="0"/>
              </a:spcAft>
              <a:buClr>
                <a:schemeClr val="dk1"/>
              </a:buClr>
              <a:buSzPts val="1800"/>
              <a:buChar char="○"/>
              <a:defRPr/>
            </a:lvl8pPr>
            <a:lvl9pPr marL="4114800" lvl="8" indent="-342900" algn="l">
              <a:lnSpc>
                <a:spcPct val="115000"/>
              </a:lnSpc>
              <a:spcBef>
                <a:spcPts val="1600"/>
              </a:spcBef>
              <a:spcAft>
                <a:spcPts val="1600"/>
              </a:spcAft>
              <a:buClr>
                <a:schemeClr val="dk1"/>
              </a:buClr>
              <a:buSzPts val="1800"/>
              <a:buChar char="■"/>
              <a:defRPr/>
            </a:lvl9pPr>
          </a:lstStyle>
          <a:p>
            <a:endParaRPr/>
          </a:p>
        </p:txBody>
      </p:sp>
    </p:spTree>
    <p:extLst>
      <p:ext uri="{BB962C8B-B14F-4D97-AF65-F5344CB8AC3E}">
        <p14:creationId xmlns:p14="http://schemas.microsoft.com/office/powerpoint/2010/main" val="12849002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ing w/2col">
  <p:cSld name="Heading w/2col">
    <p:spTree>
      <p:nvGrpSpPr>
        <p:cNvPr id="1" name="Shape 286"/>
        <p:cNvGrpSpPr/>
        <p:nvPr/>
      </p:nvGrpSpPr>
      <p:grpSpPr>
        <a:xfrm>
          <a:off x="0" y="0"/>
          <a:ext cx="0" cy="0"/>
          <a:chOff x="0" y="0"/>
          <a:chExt cx="0" cy="0"/>
        </a:xfrm>
      </p:grpSpPr>
      <p:sp>
        <p:nvSpPr>
          <p:cNvPr id="287" name="Google Shape;287;gac6e5831a9_0_172"/>
          <p:cNvSpPr txBox="1">
            <a:spLocks noGrp="1"/>
          </p:cNvSpPr>
          <p:nvPr>
            <p:ph type="body" idx="1"/>
          </p:nvPr>
        </p:nvSpPr>
        <p:spPr>
          <a:xfrm>
            <a:off x="304800" y="1066800"/>
            <a:ext cx="3886200" cy="50292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SzPts val="1300"/>
              <a:buNone/>
              <a:defRPr sz="1400"/>
            </a:lvl1pPr>
            <a:lvl2pPr marL="914400" lvl="1" indent="-228600" algn="l" rtl="0">
              <a:spcBef>
                <a:spcPts val="280"/>
              </a:spcBef>
              <a:spcAft>
                <a:spcPts val="0"/>
              </a:spcAft>
              <a:buSzPts val="1100"/>
              <a:buNone/>
              <a:defRPr>
                <a:solidFill>
                  <a:srgbClr val="000000"/>
                </a:solidFill>
              </a:defRPr>
            </a:lvl2pPr>
            <a:lvl3pPr marL="1371600" lvl="2" indent="-228600" algn="l" rtl="0">
              <a:spcBef>
                <a:spcPts val="280"/>
              </a:spcBef>
              <a:spcAft>
                <a:spcPts val="0"/>
              </a:spcAft>
              <a:buSzPts val="1100"/>
              <a:buNone/>
              <a:defRPr>
                <a:solidFill>
                  <a:srgbClr val="000000"/>
                </a:solidFill>
              </a:defRPr>
            </a:lvl3pPr>
            <a:lvl4pPr marL="1828800" lvl="3" indent="-228600" algn="l" rtl="0">
              <a:spcBef>
                <a:spcPts val="220"/>
              </a:spcBef>
              <a:spcAft>
                <a:spcPts val="0"/>
              </a:spcAft>
              <a:buSzPts val="1100"/>
              <a:buNone/>
              <a:defRPr>
                <a:solidFill>
                  <a:srgbClr val="000000"/>
                </a:solidFill>
              </a:defRPr>
            </a:lvl4pPr>
            <a:lvl5pPr marL="2286000" lvl="4" indent="-228600" algn="l" rtl="0">
              <a:spcBef>
                <a:spcPts val="220"/>
              </a:spcBef>
              <a:spcAft>
                <a:spcPts val="0"/>
              </a:spcAft>
              <a:buSzPts val="1100"/>
              <a:buNone/>
              <a:defRPr>
                <a:solidFill>
                  <a:srgbClr val="000000"/>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1600"/>
              </a:spcAft>
              <a:buClr>
                <a:schemeClr val="dk1"/>
              </a:buClr>
              <a:buSzPts val="1800"/>
              <a:buChar char="■"/>
              <a:defRPr/>
            </a:lvl9pPr>
          </a:lstStyle>
          <a:p>
            <a:endParaRPr/>
          </a:p>
        </p:txBody>
      </p:sp>
      <p:sp>
        <p:nvSpPr>
          <p:cNvPr id="288" name="Google Shape;288;gac6e5831a9_0_172"/>
          <p:cNvSpPr txBox="1">
            <a:spLocks noGrp="1"/>
          </p:cNvSpPr>
          <p:nvPr>
            <p:ph type="body" idx="2"/>
          </p:nvPr>
        </p:nvSpPr>
        <p:spPr>
          <a:xfrm>
            <a:off x="4495800" y="1066800"/>
            <a:ext cx="3886200" cy="50292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SzPts val="1300"/>
              <a:buNone/>
              <a:defRPr sz="1400"/>
            </a:lvl1pPr>
            <a:lvl2pPr marL="914400" lvl="1" indent="-228600" algn="l" rtl="0">
              <a:spcBef>
                <a:spcPts val="280"/>
              </a:spcBef>
              <a:spcAft>
                <a:spcPts val="0"/>
              </a:spcAft>
              <a:buSzPts val="1100"/>
              <a:buNone/>
              <a:defRPr>
                <a:solidFill>
                  <a:srgbClr val="000000"/>
                </a:solidFill>
              </a:defRPr>
            </a:lvl2pPr>
            <a:lvl3pPr marL="1371600" lvl="2" indent="-228600" algn="l" rtl="0">
              <a:spcBef>
                <a:spcPts val="280"/>
              </a:spcBef>
              <a:spcAft>
                <a:spcPts val="0"/>
              </a:spcAft>
              <a:buSzPts val="1100"/>
              <a:buNone/>
              <a:defRPr>
                <a:solidFill>
                  <a:srgbClr val="000000"/>
                </a:solidFill>
              </a:defRPr>
            </a:lvl3pPr>
            <a:lvl4pPr marL="1828800" lvl="3" indent="-228600" algn="l" rtl="0">
              <a:spcBef>
                <a:spcPts val="220"/>
              </a:spcBef>
              <a:spcAft>
                <a:spcPts val="0"/>
              </a:spcAft>
              <a:buSzPts val="1100"/>
              <a:buNone/>
              <a:defRPr>
                <a:solidFill>
                  <a:srgbClr val="000000"/>
                </a:solidFill>
              </a:defRPr>
            </a:lvl4pPr>
            <a:lvl5pPr marL="2286000" lvl="4" indent="-228600" algn="l" rtl="0">
              <a:spcBef>
                <a:spcPts val="220"/>
              </a:spcBef>
              <a:spcAft>
                <a:spcPts val="0"/>
              </a:spcAft>
              <a:buSzPts val="1100"/>
              <a:buNone/>
              <a:defRPr>
                <a:solidFill>
                  <a:srgbClr val="000000"/>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1600"/>
              </a:spcAft>
              <a:buClr>
                <a:schemeClr val="dk1"/>
              </a:buClr>
              <a:buSzPts val="1800"/>
              <a:buChar char="■"/>
              <a:defRPr/>
            </a:lvl9pPr>
          </a:lstStyle>
          <a:p>
            <a:endParaRPr/>
          </a:p>
        </p:txBody>
      </p:sp>
      <p:sp>
        <p:nvSpPr>
          <p:cNvPr id="289" name="Google Shape;289;gac6e5831a9_0_172"/>
          <p:cNvSpPr txBox="1">
            <a:spLocks noGrp="1"/>
          </p:cNvSpPr>
          <p:nvPr>
            <p:ph type="body" idx="3"/>
          </p:nvPr>
        </p:nvSpPr>
        <p:spPr>
          <a:xfrm>
            <a:off x="304800" y="381000"/>
            <a:ext cx="8077200" cy="228900"/>
          </a:xfrm>
          <a:prstGeom prst="rect">
            <a:avLst/>
          </a:prstGeom>
          <a:solidFill>
            <a:srgbClr val="D05F14"/>
          </a:solidFill>
          <a:ln>
            <a:noFill/>
          </a:ln>
        </p:spPr>
        <p:txBody>
          <a:bodyPr spcFirstLastPara="1" wrap="square" lIns="91425" tIns="0" rIns="91425" bIns="0" anchor="t" anchorCtr="0">
            <a:noAutofit/>
          </a:bodyPr>
          <a:lstStyle>
            <a:lvl1pPr marL="457200" lvl="0" indent="-228600" algn="l" rtl="0">
              <a:spcBef>
                <a:spcPts val="0"/>
              </a:spcBef>
              <a:spcAft>
                <a:spcPts val="0"/>
              </a:spcAft>
              <a:buSzPts val="1300"/>
              <a:buNone/>
              <a:defRPr sz="1400" b="1" i="0" cap="none">
                <a:solidFill>
                  <a:schemeClr val="lt1"/>
                </a:solidFill>
              </a:defRPr>
            </a:lvl1pPr>
            <a:lvl2pPr marL="914400" lvl="1" indent="-228600" algn="l" rtl="0">
              <a:spcBef>
                <a:spcPts val="360"/>
              </a:spcBef>
              <a:spcAft>
                <a:spcPts val="0"/>
              </a:spcAft>
              <a:buSzPts val="1100"/>
              <a:buNone/>
              <a:defRPr/>
            </a:lvl2pPr>
            <a:lvl3pPr marL="1371600" lvl="2" indent="-228600" algn="l" rtl="0">
              <a:spcBef>
                <a:spcPts val="360"/>
              </a:spcBef>
              <a:spcAft>
                <a:spcPts val="0"/>
              </a:spcAft>
              <a:buSzPts val="1100"/>
              <a:buNone/>
              <a:defRPr/>
            </a:lvl3pPr>
            <a:lvl4pPr marL="1828800" lvl="3" indent="-228600" algn="l" rtl="0">
              <a:spcBef>
                <a:spcPts val="360"/>
              </a:spcBef>
              <a:spcAft>
                <a:spcPts val="0"/>
              </a:spcAft>
              <a:buSzPts val="1100"/>
              <a:buNone/>
              <a:defRPr/>
            </a:lvl4pPr>
            <a:lvl5pPr marL="2286000" lvl="4" indent="-228600" algn="l" rtl="0">
              <a:spcBef>
                <a:spcPts val="360"/>
              </a:spcBef>
              <a:spcAft>
                <a:spcPts val="0"/>
              </a:spcAft>
              <a:buSzPts val="1100"/>
              <a:buNone/>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1600"/>
              </a:spcAft>
              <a:buClr>
                <a:schemeClr val="dk1"/>
              </a:buClr>
              <a:buSzPts val="1800"/>
              <a:buChar char="■"/>
              <a:defRPr/>
            </a:lvl9pPr>
          </a:lstStyle>
          <a:p>
            <a:endParaRPr/>
          </a:p>
        </p:txBody>
      </p:sp>
    </p:spTree>
    <p:extLst>
      <p:ext uri="{BB962C8B-B14F-4D97-AF65-F5344CB8AC3E}">
        <p14:creationId xmlns:p14="http://schemas.microsoft.com/office/powerpoint/2010/main" val="102626144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62"/>
        <p:cNvGrpSpPr/>
        <p:nvPr/>
      </p:nvGrpSpPr>
      <p:grpSpPr>
        <a:xfrm>
          <a:off x="0" y="0"/>
          <a:ext cx="0" cy="0"/>
          <a:chOff x="0" y="0"/>
          <a:chExt cx="0" cy="0"/>
        </a:xfrm>
      </p:grpSpPr>
      <p:grpSp>
        <p:nvGrpSpPr>
          <p:cNvPr id="63" name="Google Shape;63;g998c26d6cb_0_51"/>
          <p:cNvGrpSpPr/>
          <p:nvPr/>
        </p:nvGrpSpPr>
        <p:grpSpPr>
          <a:xfrm>
            <a:off x="146769" y="4541"/>
            <a:ext cx="1233214" cy="1846001"/>
            <a:chOff x="146769" y="3406"/>
            <a:chExt cx="1233214" cy="1384535"/>
          </a:xfrm>
        </p:grpSpPr>
        <p:grpSp>
          <p:nvGrpSpPr>
            <p:cNvPr id="64" name="Google Shape;64;g998c26d6cb_0_51"/>
            <p:cNvGrpSpPr/>
            <p:nvPr/>
          </p:nvGrpSpPr>
          <p:grpSpPr>
            <a:xfrm>
              <a:off x="1063183" y="3406"/>
              <a:ext cx="316800" cy="688513"/>
              <a:chOff x="1063183" y="3406"/>
              <a:chExt cx="316800" cy="688513"/>
            </a:xfrm>
          </p:grpSpPr>
          <p:sp>
            <p:nvSpPr>
              <p:cNvPr id="65" name="Google Shape;65;g998c26d6cb_0_51"/>
              <p:cNvSpPr/>
              <p:nvPr/>
            </p:nvSpPr>
            <p:spPr>
              <a:xfrm rot="10800000">
                <a:off x="1063183" y="3419"/>
                <a:ext cx="316800" cy="688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g998c26d6cb_0_51"/>
              <p:cNvSpPr/>
              <p:nvPr/>
            </p:nvSpPr>
            <p:spPr>
              <a:xfrm rot="10800000">
                <a:off x="1063183" y="3406"/>
                <a:ext cx="316800" cy="340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g998c26d6cb_0_51"/>
            <p:cNvGrpSpPr/>
            <p:nvPr/>
          </p:nvGrpSpPr>
          <p:grpSpPr>
            <a:xfrm>
              <a:off x="604976" y="3406"/>
              <a:ext cx="316800" cy="1036524"/>
              <a:chOff x="604976" y="3406"/>
              <a:chExt cx="316800" cy="1036524"/>
            </a:xfrm>
          </p:grpSpPr>
          <p:sp>
            <p:nvSpPr>
              <p:cNvPr id="68" name="Google Shape;68;g998c26d6cb_0_51"/>
              <p:cNvSpPr/>
              <p:nvPr/>
            </p:nvSpPr>
            <p:spPr>
              <a:xfrm rot="10800000">
                <a:off x="604976" y="3419"/>
                <a:ext cx="316800" cy="688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g998c26d6cb_0_51"/>
              <p:cNvSpPr/>
              <p:nvPr/>
            </p:nvSpPr>
            <p:spPr>
              <a:xfrm rot="10800000">
                <a:off x="604976" y="3430"/>
                <a:ext cx="316800" cy="1036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998c26d6cb_0_51"/>
              <p:cNvSpPr/>
              <p:nvPr/>
            </p:nvSpPr>
            <p:spPr>
              <a:xfrm rot="10800000">
                <a:off x="604976" y="3406"/>
                <a:ext cx="316800" cy="340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 name="Google Shape;71;g998c26d6cb_0_51"/>
            <p:cNvGrpSpPr/>
            <p:nvPr/>
          </p:nvGrpSpPr>
          <p:grpSpPr>
            <a:xfrm>
              <a:off x="146769" y="3406"/>
              <a:ext cx="316800" cy="1384535"/>
              <a:chOff x="146769" y="3406"/>
              <a:chExt cx="316800" cy="1384535"/>
            </a:xfrm>
          </p:grpSpPr>
          <p:sp>
            <p:nvSpPr>
              <p:cNvPr id="72" name="Google Shape;72;g998c26d6cb_0_51"/>
              <p:cNvSpPr/>
              <p:nvPr/>
            </p:nvSpPr>
            <p:spPr>
              <a:xfrm rot="10800000">
                <a:off x="146769" y="3419"/>
                <a:ext cx="316800" cy="688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g998c26d6cb_0_51"/>
              <p:cNvSpPr/>
              <p:nvPr/>
            </p:nvSpPr>
            <p:spPr>
              <a:xfrm rot="10800000">
                <a:off x="146769" y="3441"/>
                <a:ext cx="316800" cy="1384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g998c26d6cb_0_51"/>
              <p:cNvSpPr/>
              <p:nvPr/>
            </p:nvSpPr>
            <p:spPr>
              <a:xfrm rot="10800000">
                <a:off x="146769" y="3430"/>
                <a:ext cx="316800" cy="1036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998c26d6cb_0_51"/>
              <p:cNvSpPr/>
              <p:nvPr/>
            </p:nvSpPr>
            <p:spPr>
              <a:xfrm rot="10800000">
                <a:off x="146769" y="3406"/>
                <a:ext cx="316800" cy="340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6" name="Google Shape;76;g998c26d6cb_0_51"/>
          <p:cNvGrpSpPr/>
          <p:nvPr/>
        </p:nvGrpSpPr>
        <p:grpSpPr>
          <a:xfrm>
            <a:off x="6775084" y="3871914"/>
            <a:ext cx="2186147" cy="2985925"/>
            <a:chOff x="6775084" y="2904008"/>
            <a:chExt cx="2186147" cy="2239500"/>
          </a:xfrm>
        </p:grpSpPr>
        <p:grpSp>
          <p:nvGrpSpPr>
            <p:cNvPr id="77" name="Google Shape;77;g998c26d6cb_0_51"/>
            <p:cNvGrpSpPr/>
            <p:nvPr/>
          </p:nvGrpSpPr>
          <p:grpSpPr>
            <a:xfrm>
              <a:off x="6775084" y="4253708"/>
              <a:ext cx="409500" cy="889800"/>
              <a:chOff x="6775084" y="4253708"/>
              <a:chExt cx="409500" cy="889800"/>
            </a:xfrm>
          </p:grpSpPr>
          <p:sp>
            <p:nvSpPr>
              <p:cNvPr id="78" name="Google Shape;78;g998c26d6cb_0_51"/>
              <p:cNvSpPr/>
              <p:nvPr/>
            </p:nvSpPr>
            <p:spPr>
              <a:xfrm>
                <a:off x="6775084" y="4253708"/>
                <a:ext cx="409500" cy="8898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998c26d6cb_0_51"/>
              <p:cNvSpPr/>
              <p:nvPr/>
            </p:nvSpPr>
            <p:spPr>
              <a:xfrm>
                <a:off x="6775084" y="4703408"/>
                <a:ext cx="409500" cy="4401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 name="Google Shape;80;g998c26d6cb_0_51"/>
            <p:cNvGrpSpPr/>
            <p:nvPr/>
          </p:nvGrpSpPr>
          <p:grpSpPr>
            <a:xfrm>
              <a:off x="7367299" y="3804008"/>
              <a:ext cx="409500" cy="1339500"/>
              <a:chOff x="7367299" y="3804008"/>
              <a:chExt cx="409500" cy="1339500"/>
            </a:xfrm>
          </p:grpSpPr>
          <p:sp>
            <p:nvSpPr>
              <p:cNvPr id="81" name="Google Shape;81;g998c26d6cb_0_51"/>
              <p:cNvSpPr/>
              <p:nvPr/>
            </p:nvSpPr>
            <p:spPr>
              <a:xfrm>
                <a:off x="7367299" y="4253708"/>
                <a:ext cx="409500" cy="8898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998c26d6cb_0_51"/>
              <p:cNvSpPr/>
              <p:nvPr/>
            </p:nvSpPr>
            <p:spPr>
              <a:xfrm>
                <a:off x="7367299" y="3804008"/>
                <a:ext cx="409500" cy="1339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998c26d6cb_0_51"/>
              <p:cNvSpPr/>
              <p:nvPr/>
            </p:nvSpPr>
            <p:spPr>
              <a:xfrm>
                <a:off x="7367299" y="4703408"/>
                <a:ext cx="409500" cy="4401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 name="Google Shape;84;g998c26d6cb_0_51"/>
            <p:cNvGrpSpPr/>
            <p:nvPr/>
          </p:nvGrpSpPr>
          <p:grpSpPr>
            <a:xfrm>
              <a:off x="7959516" y="3354008"/>
              <a:ext cx="409500" cy="1789500"/>
              <a:chOff x="7959516" y="3354008"/>
              <a:chExt cx="409500" cy="1789500"/>
            </a:xfrm>
          </p:grpSpPr>
          <p:sp>
            <p:nvSpPr>
              <p:cNvPr id="85" name="Google Shape;85;g998c26d6cb_0_51"/>
              <p:cNvSpPr/>
              <p:nvPr/>
            </p:nvSpPr>
            <p:spPr>
              <a:xfrm>
                <a:off x="7959516" y="4253708"/>
                <a:ext cx="409500" cy="8898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g998c26d6cb_0_51"/>
              <p:cNvSpPr/>
              <p:nvPr/>
            </p:nvSpPr>
            <p:spPr>
              <a:xfrm>
                <a:off x="7959516" y="3354008"/>
                <a:ext cx="409500" cy="1789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g998c26d6cb_0_51"/>
              <p:cNvSpPr/>
              <p:nvPr/>
            </p:nvSpPr>
            <p:spPr>
              <a:xfrm>
                <a:off x="7959516" y="3804008"/>
                <a:ext cx="409500" cy="1339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g998c26d6cb_0_51"/>
              <p:cNvSpPr/>
              <p:nvPr/>
            </p:nvSpPr>
            <p:spPr>
              <a:xfrm>
                <a:off x="7959516" y="4703408"/>
                <a:ext cx="409500" cy="4401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 name="Google Shape;89;g998c26d6cb_0_51"/>
            <p:cNvGrpSpPr/>
            <p:nvPr/>
          </p:nvGrpSpPr>
          <p:grpSpPr>
            <a:xfrm>
              <a:off x="8551731" y="2904008"/>
              <a:ext cx="409500" cy="2239500"/>
              <a:chOff x="8551731" y="2904008"/>
              <a:chExt cx="409500" cy="2239500"/>
            </a:xfrm>
          </p:grpSpPr>
          <p:sp>
            <p:nvSpPr>
              <p:cNvPr id="90" name="Google Shape;90;g998c26d6cb_0_51"/>
              <p:cNvSpPr/>
              <p:nvPr/>
            </p:nvSpPr>
            <p:spPr>
              <a:xfrm>
                <a:off x="8551731" y="4253708"/>
                <a:ext cx="409500" cy="8898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g998c26d6cb_0_51"/>
              <p:cNvSpPr/>
              <p:nvPr/>
            </p:nvSpPr>
            <p:spPr>
              <a:xfrm>
                <a:off x="8551731" y="3354008"/>
                <a:ext cx="409500" cy="1789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g998c26d6cb_0_51"/>
              <p:cNvSpPr/>
              <p:nvPr/>
            </p:nvSpPr>
            <p:spPr>
              <a:xfrm>
                <a:off x="8551731" y="3804008"/>
                <a:ext cx="409500" cy="1339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998c26d6cb_0_51"/>
              <p:cNvSpPr/>
              <p:nvPr/>
            </p:nvSpPr>
            <p:spPr>
              <a:xfrm>
                <a:off x="8551731" y="2904008"/>
                <a:ext cx="409500" cy="22395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998c26d6cb_0_51"/>
              <p:cNvSpPr/>
              <p:nvPr/>
            </p:nvSpPr>
            <p:spPr>
              <a:xfrm>
                <a:off x="8551731" y="4703408"/>
                <a:ext cx="409500" cy="440100"/>
              </a:xfrm>
              <a:prstGeom prst="round2SameRect">
                <a:avLst>
                  <a:gd name="adj1" fmla="val 50000"/>
                  <a:gd name="adj2" fmla="val 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5" name="Google Shape;95;g998c26d6cb_0_51"/>
          <p:cNvSpPr txBox="1">
            <a:spLocks noGrp="1"/>
          </p:cNvSpPr>
          <p:nvPr>
            <p:ph type="title"/>
          </p:nvPr>
        </p:nvSpPr>
        <p:spPr>
          <a:xfrm>
            <a:off x="824000" y="2151767"/>
            <a:ext cx="5857800" cy="249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6" name="Google Shape;96;g998c26d6cb_0_51"/>
          <p:cNvSpPr txBox="1">
            <a:spLocks noGrp="1"/>
          </p:cNvSpPr>
          <p:nvPr>
            <p:ph type="sldNum" idx="12"/>
          </p:nvPr>
        </p:nvSpPr>
        <p:spPr>
          <a:xfrm>
            <a:off x="8451046" y="6315968"/>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2249114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62"/>
        <p:cNvGrpSpPr/>
        <p:nvPr/>
      </p:nvGrpSpPr>
      <p:grpSpPr>
        <a:xfrm>
          <a:off x="0" y="0"/>
          <a:ext cx="0" cy="0"/>
          <a:chOff x="0" y="0"/>
          <a:chExt cx="0" cy="0"/>
        </a:xfrm>
      </p:grpSpPr>
      <p:grpSp>
        <p:nvGrpSpPr>
          <p:cNvPr id="63" name="Google Shape;63;g998c26d6cb_0_51"/>
          <p:cNvGrpSpPr/>
          <p:nvPr/>
        </p:nvGrpSpPr>
        <p:grpSpPr>
          <a:xfrm>
            <a:off x="146769" y="4541"/>
            <a:ext cx="1233214" cy="1846001"/>
            <a:chOff x="146769" y="3406"/>
            <a:chExt cx="1233214" cy="1384535"/>
          </a:xfrm>
        </p:grpSpPr>
        <p:grpSp>
          <p:nvGrpSpPr>
            <p:cNvPr id="64" name="Google Shape;64;g998c26d6cb_0_51"/>
            <p:cNvGrpSpPr/>
            <p:nvPr/>
          </p:nvGrpSpPr>
          <p:grpSpPr>
            <a:xfrm>
              <a:off x="1063183" y="3406"/>
              <a:ext cx="316800" cy="688513"/>
              <a:chOff x="1063183" y="3406"/>
              <a:chExt cx="316800" cy="688513"/>
            </a:xfrm>
          </p:grpSpPr>
          <p:sp>
            <p:nvSpPr>
              <p:cNvPr id="65" name="Google Shape;65;g998c26d6cb_0_51"/>
              <p:cNvSpPr/>
              <p:nvPr/>
            </p:nvSpPr>
            <p:spPr>
              <a:xfrm rot="10800000">
                <a:off x="1063183" y="3419"/>
                <a:ext cx="316800" cy="688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g998c26d6cb_0_51"/>
              <p:cNvSpPr/>
              <p:nvPr/>
            </p:nvSpPr>
            <p:spPr>
              <a:xfrm rot="10800000">
                <a:off x="1063183" y="3406"/>
                <a:ext cx="316800" cy="340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g998c26d6cb_0_51"/>
            <p:cNvGrpSpPr/>
            <p:nvPr/>
          </p:nvGrpSpPr>
          <p:grpSpPr>
            <a:xfrm>
              <a:off x="604976" y="3406"/>
              <a:ext cx="316800" cy="1036524"/>
              <a:chOff x="604976" y="3406"/>
              <a:chExt cx="316800" cy="1036524"/>
            </a:xfrm>
          </p:grpSpPr>
          <p:sp>
            <p:nvSpPr>
              <p:cNvPr id="68" name="Google Shape;68;g998c26d6cb_0_51"/>
              <p:cNvSpPr/>
              <p:nvPr/>
            </p:nvSpPr>
            <p:spPr>
              <a:xfrm rot="10800000">
                <a:off x="604976" y="3419"/>
                <a:ext cx="316800" cy="688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g998c26d6cb_0_51"/>
              <p:cNvSpPr/>
              <p:nvPr/>
            </p:nvSpPr>
            <p:spPr>
              <a:xfrm rot="10800000">
                <a:off x="604976" y="3430"/>
                <a:ext cx="316800" cy="1036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998c26d6cb_0_51"/>
              <p:cNvSpPr/>
              <p:nvPr/>
            </p:nvSpPr>
            <p:spPr>
              <a:xfrm rot="10800000">
                <a:off x="604976" y="3406"/>
                <a:ext cx="316800" cy="340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 name="Google Shape;71;g998c26d6cb_0_51"/>
            <p:cNvGrpSpPr/>
            <p:nvPr/>
          </p:nvGrpSpPr>
          <p:grpSpPr>
            <a:xfrm>
              <a:off x="146769" y="3406"/>
              <a:ext cx="316800" cy="1384535"/>
              <a:chOff x="146769" y="3406"/>
              <a:chExt cx="316800" cy="1384535"/>
            </a:xfrm>
          </p:grpSpPr>
          <p:sp>
            <p:nvSpPr>
              <p:cNvPr id="72" name="Google Shape;72;g998c26d6cb_0_51"/>
              <p:cNvSpPr/>
              <p:nvPr/>
            </p:nvSpPr>
            <p:spPr>
              <a:xfrm rot="10800000">
                <a:off x="146769" y="3419"/>
                <a:ext cx="316800" cy="688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g998c26d6cb_0_51"/>
              <p:cNvSpPr/>
              <p:nvPr/>
            </p:nvSpPr>
            <p:spPr>
              <a:xfrm rot="10800000">
                <a:off x="146769" y="3441"/>
                <a:ext cx="316800" cy="1384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g998c26d6cb_0_51"/>
              <p:cNvSpPr/>
              <p:nvPr/>
            </p:nvSpPr>
            <p:spPr>
              <a:xfrm rot="10800000">
                <a:off x="146769" y="3430"/>
                <a:ext cx="316800" cy="1036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998c26d6cb_0_51"/>
              <p:cNvSpPr/>
              <p:nvPr/>
            </p:nvSpPr>
            <p:spPr>
              <a:xfrm rot="10800000">
                <a:off x="146769" y="3406"/>
                <a:ext cx="316800" cy="340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6" name="Google Shape;76;g998c26d6cb_0_51"/>
          <p:cNvGrpSpPr/>
          <p:nvPr/>
        </p:nvGrpSpPr>
        <p:grpSpPr>
          <a:xfrm>
            <a:off x="6775084" y="3871914"/>
            <a:ext cx="2186147" cy="2985925"/>
            <a:chOff x="6775084" y="2904008"/>
            <a:chExt cx="2186147" cy="2239500"/>
          </a:xfrm>
        </p:grpSpPr>
        <p:grpSp>
          <p:nvGrpSpPr>
            <p:cNvPr id="77" name="Google Shape;77;g998c26d6cb_0_51"/>
            <p:cNvGrpSpPr/>
            <p:nvPr/>
          </p:nvGrpSpPr>
          <p:grpSpPr>
            <a:xfrm>
              <a:off x="6775084" y="4253708"/>
              <a:ext cx="409500" cy="889800"/>
              <a:chOff x="6775084" y="4253708"/>
              <a:chExt cx="409500" cy="889800"/>
            </a:xfrm>
          </p:grpSpPr>
          <p:sp>
            <p:nvSpPr>
              <p:cNvPr id="78" name="Google Shape;78;g998c26d6cb_0_51"/>
              <p:cNvSpPr/>
              <p:nvPr/>
            </p:nvSpPr>
            <p:spPr>
              <a:xfrm>
                <a:off x="6775084" y="4253708"/>
                <a:ext cx="409500" cy="8898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998c26d6cb_0_51"/>
              <p:cNvSpPr/>
              <p:nvPr/>
            </p:nvSpPr>
            <p:spPr>
              <a:xfrm>
                <a:off x="6775084" y="4703408"/>
                <a:ext cx="409500" cy="4401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 name="Google Shape;80;g998c26d6cb_0_51"/>
            <p:cNvGrpSpPr/>
            <p:nvPr/>
          </p:nvGrpSpPr>
          <p:grpSpPr>
            <a:xfrm>
              <a:off x="7367299" y="3804008"/>
              <a:ext cx="409500" cy="1339500"/>
              <a:chOff x="7367299" y="3804008"/>
              <a:chExt cx="409500" cy="1339500"/>
            </a:xfrm>
          </p:grpSpPr>
          <p:sp>
            <p:nvSpPr>
              <p:cNvPr id="81" name="Google Shape;81;g998c26d6cb_0_51"/>
              <p:cNvSpPr/>
              <p:nvPr/>
            </p:nvSpPr>
            <p:spPr>
              <a:xfrm>
                <a:off x="7367299" y="4253708"/>
                <a:ext cx="409500" cy="8898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998c26d6cb_0_51"/>
              <p:cNvSpPr/>
              <p:nvPr/>
            </p:nvSpPr>
            <p:spPr>
              <a:xfrm>
                <a:off x="7367299" y="3804008"/>
                <a:ext cx="409500" cy="1339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998c26d6cb_0_51"/>
              <p:cNvSpPr/>
              <p:nvPr/>
            </p:nvSpPr>
            <p:spPr>
              <a:xfrm>
                <a:off x="7367299" y="4703408"/>
                <a:ext cx="409500" cy="4401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 name="Google Shape;84;g998c26d6cb_0_51"/>
            <p:cNvGrpSpPr/>
            <p:nvPr/>
          </p:nvGrpSpPr>
          <p:grpSpPr>
            <a:xfrm>
              <a:off x="7959516" y="3354008"/>
              <a:ext cx="409500" cy="1789500"/>
              <a:chOff x="7959516" y="3354008"/>
              <a:chExt cx="409500" cy="1789500"/>
            </a:xfrm>
          </p:grpSpPr>
          <p:sp>
            <p:nvSpPr>
              <p:cNvPr id="85" name="Google Shape;85;g998c26d6cb_0_51"/>
              <p:cNvSpPr/>
              <p:nvPr/>
            </p:nvSpPr>
            <p:spPr>
              <a:xfrm>
                <a:off x="7959516" y="4253708"/>
                <a:ext cx="409500" cy="8898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g998c26d6cb_0_51"/>
              <p:cNvSpPr/>
              <p:nvPr/>
            </p:nvSpPr>
            <p:spPr>
              <a:xfrm>
                <a:off x="7959516" y="3354008"/>
                <a:ext cx="409500" cy="1789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g998c26d6cb_0_51"/>
              <p:cNvSpPr/>
              <p:nvPr/>
            </p:nvSpPr>
            <p:spPr>
              <a:xfrm>
                <a:off x="7959516" y="3804008"/>
                <a:ext cx="409500" cy="1339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g998c26d6cb_0_51"/>
              <p:cNvSpPr/>
              <p:nvPr/>
            </p:nvSpPr>
            <p:spPr>
              <a:xfrm>
                <a:off x="7959516" y="4703408"/>
                <a:ext cx="409500" cy="4401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 name="Google Shape;89;g998c26d6cb_0_51"/>
            <p:cNvGrpSpPr/>
            <p:nvPr/>
          </p:nvGrpSpPr>
          <p:grpSpPr>
            <a:xfrm>
              <a:off x="8551731" y="2904008"/>
              <a:ext cx="409500" cy="2239500"/>
              <a:chOff x="8551731" y="2904008"/>
              <a:chExt cx="409500" cy="2239500"/>
            </a:xfrm>
          </p:grpSpPr>
          <p:sp>
            <p:nvSpPr>
              <p:cNvPr id="90" name="Google Shape;90;g998c26d6cb_0_51"/>
              <p:cNvSpPr/>
              <p:nvPr/>
            </p:nvSpPr>
            <p:spPr>
              <a:xfrm>
                <a:off x="8551731" y="4253708"/>
                <a:ext cx="409500" cy="8898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g998c26d6cb_0_51"/>
              <p:cNvSpPr/>
              <p:nvPr/>
            </p:nvSpPr>
            <p:spPr>
              <a:xfrm>
                <a:off x="8551731" y="3354008"/>
                <a:ext cx="409500" cy="1789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g998c26d6cb_0_51"/>
              <p:cNvSpPr/>
              <p:nvPr/>
            </p:nvSpPr>
            <p:spPr>
              <a:xfrm>
                <a:off x="8551731" y="3804008"/>
                <a:ext cx="409500" cy="1339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998c26d6cb_0_51"/>
              <p:cNvSpPr/>
              <p:nvPr/>
            </p:nvSpPr>
            <p:spPr>
              <a:xfrm>
                <a:off x="8551731" y="2904008"/>
                <a:ext cx="409500" cy="22395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998c26d6cb_0_51"/>
              <p:cNvSpPr/>
              <p:nvPr/>
            </p:nvSpPr>
            <p:spPr>
              <a:xfrm>
                <a:off x="8551731" y="4703408"/>
                <a:ext cx="409500" cy="440100"/>
              </a:xfrm>
              <a:prstGeom prst="round2SameRect">
                <a:avLst>
                  <a:gd name="adj1" fmla="val 50000"/>
                  <a:gd name="adj2" fmla="val 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5" name="Google Shape;95;g998c26d6cb_0_51"/>
          <p:cNvSpPr txBox="1">
            <a:spLocks noGrp="1"/>
          </p:cNvSpPr>
          <p:nvPr>
            <p:ph type="title"/>
          </p:nvPr>
        </p:nvSpPr>
        <p:spPr>
          <a:xfrm>
            <a:off x="824000" y="2151767"/>
            <a:ext cx="5857800" cy="249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6" name="Google Shape;96;g998c26d6cb_0_51"/>
          <p:cNvSpPr txBox="1">
            <a:spLocks noGrp="1"/>
          </p:cNvSpPr>
          <p:nvPr>
            <p:ph type="sldNum" idx="12"/>
          </p:nvPr>
        </p:nvSpPr>
        <p:spPr>
          <a:xfrm>
            <a:off x="8451046" y="6315968"/>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005487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09416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02143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1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6620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34694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8144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2210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8565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12/9/2020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0170154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customXml" Target="../ink/ink2.xml"/><Relationship Id="rId4" Type="http://schemas.openxmlformats.org/officeDocument/2006/relationships/image" Target="../media/image20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customXml" Target="../ink/ink4.xml"/><Relationship Id="rId5" Type="http://schemas.openxmlformats.org/officeDocument/2006/relationships/image" Target="../media/image26.png"/><Relationship Id="rId4" Type="http://schemas.openxmlformats.org/officeDocument/2006/relationships/customXml" Target="../ink/ink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0"/>
          <p:cNvSpPr txBox="1">
            <a:spLocks noGrp="1"/>
          </p:cNvSpPr>
          <p:nvPr>
            <p:ph type="ctrTitle"/>
          </p:nvPr>
        </p:nvSpPr>
        <p:spPr>
          <a:xfrm>
            <a:off x="97384" y="4034343"/>
            <a:ext cx="8855966" cy="600957"/>
          </a:xfrm>
          <a:prstGeom prst="rect">
            <a:avLst/>
          </a:prstGeom>
          <a:noFill/>
          <a:ln>
            <a:noFill/>
          </a:ln>
        </p:spPr>
        <p:txBody>
          <a:bodyPr spcFirstLastPara="1" wrap="square" lIns="91425" tIns="45700" rIns="91425" bIns="45700" anchor="t" anchorCtr="0">
            <a:noAutofit/>
          </a:bodyPr>
          <a:lstStyle/>
          <a:p>
            <a:r>
              <a:rPr lang="en-US" sz="3200">
                <a:solidFill>
                  <a:schemeClr val="bg1"/>
                </a:solidFill>
              </a:rPr>
              <a:t>Team Patriots - Final</a:t>
            </a:r>
          </a:p>
        </p:txBody>
      </p:sp>
      <p:sp>
        <p:nvSpPr>
          <p:cNvPr id="291" name="Google Shape;291;p10"/>
          <p:cNvSpPr txBox="1">
            <a:spLocks noGrp="1"/>
          </p:cNvSpPr>
          <p:nvPr>
            <p:ph type="subTitle" idx="1"/>
          </p:nvPr>
        </p:nvSpPr>
        <p:spPr>
          <a:xfrm>
            <a:off x="228600" y="4706112"/>
            <a:ext cx="6934200" cy="302941"/>
          </a:xfrm>
          <a:prstGeom prst="rect">
            <a:avLst/>
          </a:prstGeom>
          <a:solidFill>
            <a:schemeClr val="lt1"/>
          </a:solidFill>
          <a:ln>
            <a:noFill/>
          </a:ln>
        </p:spPr>
        <p:txBody>
          <a:bodyPr spcFirstLastPara="1" wrap="square" lIns="91425" tIns="45700" rIns="91425" bIns="45700" anchor="t" anchorCtr="0">
            <a:noAutofit/>
          </a:bodyPr>
          <a:lstStyle/>
          <a:p>
            <a:pPr marL="0" indent="0">
              <a:spcBef>
                <a:spcPts val="0"/>
              </a:spcBef>
            </a:pPr>
            <a:r>
              <a:rPr lang="en-US"/>
              <a:t>DAEN 690-001 (Fall 2020)</a:t>
            </a:r>
            <a:endParaRPr/>
          </a:p>
        </p:txBody>
      </p:sp>
      <p:pic>
        <p:nvPicPr>
          <p:cNvPr id="2" name="Google Shape;316;gac6e5831a9_0_19" descr="A group of people sitting around a fire&#10;&#10;Description automatically generated">
            <a:extLst>
              <a:ext uri="{FF2B5EF4-FFF2-40B4-BE49-F238E27FC236}">
                <a16:creationId xmlns:a16="http://schemas.microsoft.com/office/drawing/2014/main" id="{B4CCF7AA-16DB-4D87-879C-7CC6DDA3B1F2}"/>
              </a:ext>
            </a:extLst>
          </p:cNvPr>
          <p:cNvPicPr preferRelativeResize="0"/>
          <p:nvPr/>
        </p:nvPicPr>
        <p:blipFill rotWithShape="1">
          <a:blip r:embed="rId3">
            <a:alphaModFix/>
          </a:blip>
          <a:srcRect/>
          <a:stretch/>
        </p:blipFill>
        <p:spPr>
          <a:xfrm>
            <a:off x="42911" y="38744"/>
            <a:ext cx="9040246" cy="3956529"/>
          </a:xfrm>
          <a:prstGeom prst="rect">
            <a:avLst/>
          </a:prstGeom>
          <a:noFill/>
          <a:ln>
            <a:noFill/>
          </a:ln>
        </p:spPr>
      </p:pic>
    </p:spTree>
    <p:extLst>
      <p:ext uri="{BB962C8B-B14F-4D97-AF65-F5344CB8AC3E}">
        <p14:creationId xmlns:p14="http://schemas.microsoft.com/office/powerpoint/2010/main" val="839215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54CA23-C72C-4616-B31A-7932E95F4D0E}"/>
              </a:ext>
            </a:extLst>
          </p:cNvPr>
          <p:cNvSpPr>
            <a:spLocks noGrp="1"/>
          </p:cNvSpPr>
          <p:nvPr>
            <p:ph type="body" idx="1"/>
          </p:nvPr>
        </p:nvSpPr>
        <p:spPr>
          <a:xfrm>
            <a:off x="304800" y="381000"/>
            <a:ext cx="8077200" cy="327211"/>
          </a:xfrm>
        </p:spPr>
        <p:txBody>
          <a:bodyPr/>
          <a:lstStyle/>
          <a:p>
            <a:r>
              <a:rPr lang="en-US" sz="1600">
                <a:latin typeface="Times New Roman"/>
              </a:rPr>
              <a:t>You Track </a:t>
            </a:r>
          </a:p>
        </p:txBody>
      </p:sp>
      <p:sp>
        <p:nvSpPr>
          <p:cNvPr id="3" name="Text Placeholder 2">
            <a:extLst>
              <a:ext uri="{FF2B5EF4-FFF2-40B4-BE49-F238E27FC236}">
                <a16:creationId xmlns:a16="http://schemas.microsoft.com/office/drawing/2014/main" id="{3CC31BE4-D56C-4A25-BE31-EFCDF62822B8}"/>
              </a:ext>
            </a:extLst>
          </p:cNvPr>
          <p:cNvSpPr>
            <a:spLocks noGrp="1"/>
          </p:cNvSpPr>
          <p:nvPr>
            <p:ph type="body" idx="2"/>
          </p:nvPr>
        </p:nvSpPr>
        <p:spPr>
          <a:xfrm>
            <a:off x="304800" y="878542"/>
            <a:ext cx="8077200" cy="4527176"/>
          </a:xfrm>
        </p:spPr>
        <p:txBody>
          <a:bodyPr/>
          <a:lstStyle/>
          <a:p>
            <a:pPr>
              <a:lnSpc>
                <a:spcPct val="114999"/>
              </a:lnSpc>
            </a:pPr>
            <a:endParaRPr lang="en-US" sz="1800" b="1">
              <a:solidFill>
                <a:schemeClr val="accent6">
                  <a:lumMod val="50000"/>
                </a:schemeClr>
              </a:solidFill>
              <a:latin typeface="Times New Roman"/>
              <a:cs typeface="Times New Roman"/>
            </a:endParaRPr>
          </a:p>
          <a:p>
            <a:pPr>
              <a:lnSpc>
                <a:spcPct val="114999"/>
              </a:lnSpc>
            </a:pPr>
            <a:endParaRPr lang="en-US" sz="1800" b="1">
              <a:solidFill>
                <a:schemeClr val="accent6">
                  <a:lumMod val="50000"/>
                </a:schemeClr>
              </a:solidFill>
              <a:latin typeface="Times New Roman"/>
              <a:cs typeface="Times New Roman"/>
            </a:endParaRPr>
          </a:p>
          <a:p>
            <a:pPr>
              <a:lnSpc>
                <a:spcPct val="114999"/>
              </a:lnSpc>
            </a:pPr>
            <a:r>
              <a:rPr lang="en-US" sz="2000" b="1">
                <a:solidFill>
                  <a:schemeClr val="accent6">
                    <a:lumMod val="50000"/>
                  </a:schemeClr>
                </a:solidFill>
                <a:latin typeface="Times New Roman"/>
                <a:cs typeface="Times New Roman"/>
              </a:rPr>
              <a:t>Sprint Schedule:</a:t>
            </a:r>
            <a:endParaRPr lang="en-US" sz="2000">
              <a:solidFill>
                <a:schemeClr val="accent6">
                  <a:lumMod val="50000"/>
                </a:schemeClr>
              </a:solidFill>
              <a:cs typeface="Times New Roman"/>
            </a:endParaRPr>
          </a:p>
          <a:p>
            <a:pPr>
              <a:lnSpc>
                <a:spcPct val="114999"/>
              </a:lnSpc>
            </a:pPr>
            <a:endParaRPr lang="en-US" sz="1800" b="1">
              <a:solidFill>
                <a:schemeClr val="accent6">
                  <a:lumMod val="50000"/>
                </a:schemeClr>
              </a:solidFill>
              <a:latin typeface="Times New Roman"/>
              <a:cs typeface="Times New Roman"/>
            </a:endParaRPr>
          </a:p>
        </p:txBody>
      </p:sp>
      <p:pic>
        <p:nvPicPr>
          <p:cNvPr id="4" name="Picture 4" descr="Table&#10;&#10;Description automatically generated">
            <a:extLst>
              <a:ext uri="{FF2B5EF4-FFF2-40B4-BE49-F238E27FC236}">
                <a16:creationId xmlns:a16="http://schemas.microsoft.com/office/drawing/2014/main" id="{CE9C2F3E-63B5-4774-8108-477A6E3A12AD}"/>
              </a:ext>
            </a:extLst>
          </p:cNvPr>
          <p:cNvPicPr>
            <a:picLocks noChangeAspect="1"/>
          </p:cNvPicPr>
          <p:nvPr/>
        </p:nvPicPr>
        <p:blipFill>
          <a:blip r:embed="rId2"/>
          <a:stretch>
            <a:fillRect/>
          </a:stretch>
        </p:blipFill>
        <p:spPr>
          <a:xfrm>
            <a:off x="663388" y="2227962"/>
            <a:ext cx="3711387" cy="2518617"/>
          </a:xfrm>
          <a:prstGeom prst="rect">
            <a:avLst/>
          </a:prstGeom>
        </p:spPr>
      </p:pic>
      <p:sp>
        <p:nvSpPr>
          <p:cNvPr id="5" name="TextBox 4">
            <a:extLst>
              <a:ext uri="{FF2B5EF4-FFF2-40B4-BE49-F238E27FC236}">
                <a16:creationId xmlns:a16="http://schemas.microsoft.com/office/drawing/2014/main" id="{22943461-0BF6-4C67-882F-BC0F287C2476}"/>
              </a:ext>
            </a:extLst>
          </p:cNvPr>
          <p:cNvSpPr txBox="1"/>
          <p:nvPr/>
        </p:nvSpPr>
        <p:spPr>
          <a:xfrm>
            <a:off x="4464423" y="2227730"/>
            <a:ext cx="3711388"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b="1">
                <a:latin typeface="Times New Roman"/>
              </a:rPr>
              <a:t>Final Presentation</a:t>
            </a:r>
            <a:endParaRPr lang="en-US" sz="1800"/>
          </a:p>
          <a:p>
            <a:pPr marL="285750" indent="-285750">
              <a:buChar char="•"/>
            </a:pPr>
            <a:endParaRPr lang="en-US" sz="1800" b="1">
              <a:latin typeface="Times New Roman"/>
            </a:endParaRPr>
          </a:p>
          <a:p>
            <a:pPr marL="285750" indent="-285750">
              <a:buChar char="•"/>
            </a:pPr>
            <a:r>
              <a:rPr lang="en-US" sz="1800" b="1">
                <a:latin typeface="Times New Roman"/>
              </a:rPr>
              <a:t>Data Visualizations</a:t>
            </a:r>
          </a:p>
          <a:p>
            <a:pPr marL="285750" indent="-285750">
              <a:buChar char="•"/>
            </a:pPr>
            <a:endParaRPr lang="en-US" sz="1800" b="1">
              <a:latin typeface="Times New Roman"/>
            </a:endParaRPr>
          </a:p>
          <a:p>
            <a:pPr marL="285750" indent="-285750">
              <a:buChar char="•"/>
            </a:pPr>
            <a:r>
              <a:rPr lang="en-US" sz="1800" b="1">
                <a:latin typeface="Times New Roman"/>
              </a:rPr>
              <a:t>Analytics and Algorithms</a:t>
            </a:r>
          </a:p>
          <a:p>
            <a:pPr marL="285750" indent="-285750">
              <a:buChar char="•"/>
            </a:pPr>
            <a:endParaRPr lang="en-US" sz="1800" b="1">
              <a:latin typeface="Times New Roman"/>
            </a:endParaRPr>
          </a:p>
          <a:p>
            <a:pPr marL="285750" indent="-285750">
              <a:buChar char="•"/>
            </a:pPr>
            <a:r>
              <a:rPr lang="en-US" sz="1800" b="1">
                <a:latin typeface="Times New Roman"/>
              </a:rPr>
              <a:t>Dataset</a:t>
            </a:r>
          </a:p>
          <a:p>
            <a:pPr marL="285750" indent="-285750">
              <a:buChar char="•"/>
            </a:pPr>
            <a:endParaRPr lang="en-US" sz="1800" b="1">
              <a:latin typeface="Times New Roman"/>
            </a:endParaRPr>
          </a:p>
          <a:p>
            <a:pPr marL="285750" indent="-285750">
              <a:buChar char="•"/>
            </a:pPr>
            <a:r>
              <a:rPr lang="en-US" sz="1800" b="1">
                <a:latin typeface="Times New Roman"/>
              </a:rPr>
              <a:t>Problem Statement</a:t>
            </a:r>
          </a:p>
          <a:p>
            <a:endParaRPr lang="en-US"/>
          </a:p>
        </p:txBody>
      </p:sp>
    </p:spTree>
    <p:extLst>
      <p:ext uri="{BB962C8B-B14F-4D97-AF65-F5344CB8AC3E}">
        <p14:creationId xmlns:p14="http://schemas.microsoft.com/office/powerpoint/2010/main" val="115121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711F66-289C-4D21-9461-1FA40C66CAE1}"/>
              </a:ext>
            </a:extLst>
          </p:cNvPr>
          <p:cNvSpPr>
            <a:spLocks noGrp="1"/>
          </p:cNvSpPr>
          <p:nvPr>
            <p:ph type="body" idx="1"/>
          </p:nvPr>
        </p:nvSpPr>
        <p:spPr>
          <a:xfrm>
            <a:off x="304800" y="165847"/>
            <a:ext cx="8077200" cy="273423"/>
          </a:xfrm>
        </p:spPr>
        <p:txBody>
          <a:bodyPr/>
          <a:lstStyle/>
          <a:p>
            <a:r>
              <a:rPr lang="en-US" sz="1600">
                <a:latin typeface="Times New Roman"/>
                <a:cs typeface="Times New Roman"/>
              </a:rPr>
              <a:t>You Track – Agile Boards</a:t>
            </a:r>
          </a:p>
        </p:txBody>
      </p:sp>
      <p:sp>
        <p:nvSpPr>
          <p:cNvPr id="3" name="Text Placeholder 2">
            <a:extLst>
              <a:ext uri="{FF2B5EF4-FFF2-40B4-BE49-F238E27FC236}">
                <a16:creationId xmlns:a16="http://schemas.microsoft.com/office/drawing/2014/main" id="{6E5AECD4-EDD7-43CA-A182-DD9903347B6E}"/>
              </a:ext>
            </a:extLst>
          </p:cNvPr>
          <p:cNvSpPr>
            <a:spLocks noGrp="1"/>
          </p:cNvSpPr>
          <p:nvPr>
            <p:ph type="body" idx="2"/>
          </p:nvPr>
        </p:nvSpPr>
        <p:spPr>
          <a:xfrm>
            <a:off x="304800" y="562827"/>
            <a:ext cx="8081682" cy="5533173"/>
          </a:xfrm>
        </p:spPr>
        <p:txBody>
          <a:bodyPr/>
          <a:lstStyle/>
          <a:p>
            <a:pPr marL="514350" indent="-285750">
              <a:lnSpc>
                <a:spcPct val="100000"/>
              </a:lnSpc>
              <a:buFont typeface="Arial"/>
              <a:buChar char="•"/>
            </a:pPr>
            <a:r>
              <a:rPr lang="en-US" sz="1600" b="1">
                <a:latin typeface="Times New Roman"/>
              </a:rPr>
              <a:t>Sprint 1 :</a:t>
            </a:r>
            <a:r>
              <a:rPr lang="en-US" sz="1600">
                <a:latin typeface="Times New Roman"/>
              </a:rPr>
              <a:t> 8 user stories cards, completed effort 71 </a:t>
            </a:r>
            <a:endParaRPr lang="en-US"/>
          </a:p>
          <a:p>
            <a:pPr marL="514350" indent="-285750">
              <a:lnSpc>
                <a:spcPct val="100000"/>
              </a:lnSpc>
              <a:buFont typeface="Arial"/>
              <a:buChar char="•"/>
            </a:pPr>
            <a:r>
              <a:rPr lang="en-US" sz="1600" b="1">
                <a:latin typeface="Times New Roman"/>
              </a:rPr>
              <a:t>Sprint 2 :</a:t>
            </a:r>
            <a:r>
              <a:rPr lang="en-US" sz="1600">
                <a:latin typeface="Times New Roman"/>
              </a:rPr>
              <a:t> 20 user stories cards, completed effort 116 </a:t>
            </a:r>
          </a:p>
          <a:p>
            <a:pPr marL="514350" indent="-285750">
              <a:lnSpc>
                <a:spcPct val="100000"/>
              </a:lnSpc>
              <a:buFont typeface="Arial"/>
              <a:buChar char="•"/>
            </a:pPr>
            <a:r>
              <a:rPr lang="en-US" sz="1600" b="1">
                <a:latin typeface="Times New Roman"/>
              </a:rPr>
              <a:t>Sprint 3 :</a:t>
            </a:r>
            <a:r>
              <a:rPr lang="en-US" sz="1600">
                <a:latin typeface="Times New Roman"/>
              </a:rPr>
              <a:t> 17 user stories cards, completed effort 137</a:t>
            </a:r>
          </a:p>
          <a:p>
            <a:pPr marL="514350" indent="-285750">
              <a:lnSpc>
                <a:spcPct val="100000"/>
              </a:lnSpc>
              <a:buFont typeface="Arial"/>
              <a:buChar char="•"/>
            </a:pPr>
            <a:r>
              <a:rPr lang="en-US" sz="1600" b="1">
                <a:latin typeface="Times New Roman"/>
              </a:rPr>
              <a:t>Sprint 4 : </a:t>
            </a:r>
            <a:r>
              <a:rPr lang="en-US" sz="1600">
                <a:latin typeface="Times New Roman"/>
              </a:rPr>
              <a:t>24 user stories cards, completed effort 142</a:t>
            </a:r>
          </a:p>
          <a:p>
            <a:pPr marL="514350" indent="-285750">
              <a:lnSpc>
                <a:spcPct val="100000"/>
              </a:lnSpc>
              <a:buFont typeface="Arial"/>
              <a:buChar char="•"/>
            </a:pPr>
            <a:r>
              <a:rPr lang="en-US" sz="1600" b="1">
                <a:latin typeface="Times New Roman"/>
              </a:rPr>
              <a:t>Sprint 5 :</a:t>
            </a:r>
            <a:r>
              <a:rPr lang="en-US" sz="1600">
                <a:latin typeface="Times New Roman"/>
              </a:rPr>
              <a:t> 2 user stories Cards </a:t>
            </a:r>
          </a:p>
          <a:p>
            <a:pPr marL="514350" indent="-285750">
              <a:lnSpc>
                <a:spcPct val="114999"/>
              </a:lnSpc>
              <a:buFont typeface="Arial"/>
              <a:buChar char="•"/>
            </a:pPr>
            <a:endParaRPr lang="en-US" sz="1600">
              <a:latin typeface="Times New Roman"/>
            </a:endParaRPr>
          </a:p>
        </p:txBody>
      </p:sp>
      <p:pic>
        <p:nvPicPr>
          <p:cNvPr id="4" name="Picture 4" descr="A picture containing table&#10;&#10;Description automatically generated">
            <a:extLst>
              <a:ext uri="{FF2B5EF4-FFF2-40B4-BE49-F238E27FC236}">
                <a16:creationId xmlns:a16="http://schemas.microsoft.com/office/drawing/2014/main" id="{E30B6C06-3144-48AF-AA32-C36D603E681C}"/>
              </a:ext>
            </a:extLst>
          </p:cNvPr>
          <p:cNvPicPr>
            <a:picLocks noChangeAspect="1"/>
          </p:cNvPicPr>
          <p:nvPr/>
        </p:nvPicPr>
        <p:blipFill>
          <a:blip r:embed="rId2"/>
          <a:stretch>
            <a:fillRect/>
          </a:stretch>
        </p:blipFill>
        <p:spPr>
          <a:xfrm>
            <a:off x="565380" y="2135129"/>
            <a:ext cx="7947444" cy="4316446"/>
          </a:xfrm>
          <a:prstGeom prst="rect">
            <a:avLst/>
          </a:prstGeom>
        </p:spPr>
      </p:pic>
    </p:spTree>
    <p:extLst>
      <p:ext uri="{BB962C8B-B14F-4D97-AF65-F5344CB8AC3E}">
        <p14:creationId xmlns:p14="http://schemas.microsoft.com/office/powerpoint/2010/main" val="86173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F841-1908-4DA5-9AB2-E6A105C8637C}"/>
              </a:ext>
            </a:extLst>
          </p:cNvPr>
          <p:cNvSpPr>
            <a:spLocks noGrp="1"/>
          </p:cNvSpPr>
          <p:nvPr>
            <p:ph type="title"/>
          </p:nvPr>
        </p:nvSpPr>
        <p:spPr>
          <a:xfrm>
            <a:off x="824000" y="2151767"/>
            <a:ext cx="7865019" cy="2497200"/>
          </a:xfrm>
        </p:spPr>
        <p:txBody>
          <a:bodyPr/>
          <a:lstStyle/>
          <a:p>
            <a:pPr algn="ctr"/>
            <a:r>
              <a:rPr lang="en-US" sz="2800" b="0">
                <a:solidFill>
                  <a:srgbClr val="000000"/>
                </a:solidFill>
                <a:latin typeface="Times New Roman"/>
              </a:rPr>
              <a:t>(1)</a:t>
            </a:r>
            <a:br>
              <a:rPr lang="en-US" sz="2800" b="0">
                <a:solidFill>
                  <a:srgbClr val="000000"/>
                </a:solidFill>
                <a:latin typeface="Times New Roman"/>
              </a:rPr>
            </a:br>
            <a:r>
              <a:rPr lang="en-US" sz="2800" b="0">
                <a:solidFill>
                  <a:srgbClr val="000000"/>
                </a:solidFill>
                <a:latin typeface="Times New Roman"/>
              </a:rPr>
              <a:t>Finding correlation between provider, shift, station, or battalion to EMS call outcome. </a:t>
            </a:r>
            <a:endParaRPr lang="en-US" sz="2800" b="0">
              <a:latin typeface="Times New Roman"/>
            </a:endParaRPr>
          </a:p>
          <a:p>
            <a:endParaRPr lang="en-US"/>
          </a:p>
        </p:txBody>
      </p:sp>
      <p:sp>
        <p:nvSpPr>
          <p:cNvPr id="3" name="Slide Number Placeholder 2">
            <a:extLst>
              <a:ext uri="{FF2B5EF4-FFF2-40B4-BE49-F238E27FC236}">
                <a16:creationId xmlns:a16="http://schemas.microsoft.com/office/drawing/2014/main" id="{780422F2-6212-4D69-A128-2B80895EB97A}"/>
              </a:ext>
            </a:extLst>
          </p:cNvPr>
          <p:cNvSpPr>
            <a:spLocks noGrp="1"/>
          </p:cNvSpPr>
          <p:nvPr>
            <p:ph type="sldNum" idx="12"/>
          </p:nvPr>
        </p:nvSpPr>
        <p:spPr/>
        <p:txBody>
          <a:bodyPr/>
          <a:lstStyle/>
          <a:p>
            <a:fld id="{00000000-1234-1234-1234-123412341234}" type="slidenum">
              <a:rPr lang="en-US"/>
              <a:t>12</a:t>
            </a:fld>
            <a:endParaRPr lang="en-US"/>
          </a:p>
        </p:txBody>
      </p:sp>
    </p:spTree>
    <p:extLst>
      <p:ext uri="{BB962C8B-B14F-4D97-AF65-F5344CB8AC3E}">
        <p14:creationId xmlns:p14="http://schemas.microsoft.com/office/powerpoint/2010/main" val="174404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2;gac6e5831a9_0_212">
            <a:extLst>
              <a:ext uri="{FF2B5EF4-FFF2-40B4-BE49-F238E27FC236}">
                <a16:creationId xmlns:a16="http://schemas.microsoft.com/office/drawing/2014/main" id="{E33BFF5A-7FBF-476A-A8DE-2C2798974A6D}"/>
              </a:ext>
            </a:extLst>
          </p:cNvPr>
          <p:cNvSpPr txBox="1">
            <a:spLocks noGrp="1"/>
          </p:cNvSpPr>
          <p:nvPr>
            <p:ph type="body" idx="1"/>
          </p:nvPr>
        </p:nvSpPr>
        <p:spPr>
          <a:xfrm>
            <a:off x="304800" y="239075"/>
            <a:ext cx="8077200" cy="336176"/>
          </a:xfrm>
          <a:prstGeom prst="rect">
            <a:avLst/>
          </a:prstGeom>
          <a:solidFill>
            <a:srgbClr val="D05F14"/>
          </a:solidFill>
          <a:ln>
            <a:noFill/>
          </a:ln>
        </p:spPr>
        <p:txBody>
          <a:bodyPr spcFirstLastPara="1" wrap="square" lIns="91425" tIns="0" rIns="91425" bIns="0" anchor="t" anchorCtr="0">
            <a:noAutofit/>
          </a:bodyPr>
          <a:lstStyle/>
          <a:p>
            <a:pPr marL="0" indent="0">
              <a:lnSpc>
                <a:spcPct val="114999"/>
              </a:lnSpc>
            </a:pPr>
            <a:r>
              <a:rPr lang="en-US" sz="1600">
                <a:latin typeface="Times New Roman"/>
                <a:cs typeface="Times New Roman"/>
              </a:rPr>
              <a:t>Problem Statement 1- Understanding the data (EMS call outcome)</a:t>
            </a:r>
          </a:p>
        </p:txBody>
      </p:sp>
      <p:graphicFrame>
        <p:nvGraphicFramePr>
          <p:cNvPr id="7" name="Table 6">
            <a:extLst>
              <a:ext uri="{FF2B5EF4-FFF2-40B4-BE49-F238E27FC236}">
                <a16:creationId xmlns:a16="http://schemas.microsoft.com/office/drawing/2014/main" id="{25ED9CCA-FD54-4349-BF5C-3E113D999926}"/>
              </a:ext>
            </a:extLst>
          </p:cNvPr>
          <p:cNvGraphicFramePr>
            <a:graphicFrameLocks noGrp="1"/>
          </p:cNvGraphicFramePr>
          <p:nvPr>
            <p:extLst>
              <p:ext uri="{D42A27DB-BD31-4B8C-83A1-F6EECF244321}">
                <p14:modId xmlns:p14="http://schemas.microsoft.com/office/powerpoint/2010/main" val="2307346195"/>
              </p:ext>
            </p:extLst>
          </p:nvPr>
        </p:nvGraphicFramePr>
        <p:xfrm>
          <a:off x="377705" y="901991"/>
          <a:ext cx="8026100" cy="5478245"/>
        </p:xfrm>
        <a:graphic>
          <a:graphicData uri="http://schemas.openxmlformats.org/drawingml/2006/table">
            <a:tbl>
              <a:tblPr firstRow="1" bandRow="1">
                <a:tableStyleId>{3B4B98B0-60AC-42C2-AFA5-B58CD77FA1E5}</a:tableStyleId>
              </a:tblPr>
              <a:tblGrid>
                <a:gridCol w="331304">
                  <a:extLst>
                    <a:ext uri="{9D8B030D-6E8A-4147-A177-3AD203B41FA5}">
                      <a16:colId xmlns:a16="http://schemas.microsoft.com/office/drawing/2014/main" val="706798286"/>
                    </a:ext>
                  </a:extLst>
                </a:gridCol>
                <a:gridCol w="3013715">
                  <a:extLst>
                    <a:ext uri="{9D8B030D-6E8A-4147-A177-3AD203B41FA5}">
                      <a16:colId xmlns:a16="http://schemas.microsoft.com/office/drawing/2014/main" val="2652101497"/>
                    </a:ext>
                  </a:extLst>
                </a:gridCol>
                <a:gridCol w="2674553">
                  <a:extLst>
                    <a:ext uri="{9D8B030D-6E8A-4147-A177-3AD203B41FA5}">
                      <a16:colId xmlns:a16="http://schemas.microsoft.com/office/drawing/2014/main" val="3133352581"/>
                    </a:ext>
                  </a:extLst>
                </a:gridCol>
                <a:gridCol w="2006528">
                  <a:extLst>
                    <a:ext uri="{9D8B030D-6E8A-4147-A177-3AD203B41FA5}">
                      <a16:colId xmlns:a16="http://schemas.microsoft.com/office/drawing/2014/main" val="4193602202"/>
                    </a:ext>
                  </a:extLst>
                </a:gridCol>
              </a:tblGrid>
              <a:tr h="316942">
                <a:tc>
                  <a:txBody>
                    <a:bodyPr/>
                    <a:lstStyle/>
                    <a:p>
                      <a:pPr rtl="0" fontAlgn="t">
                        <a:spcBef>
                          <a:spcPts val="0"/>
                        </a:spcBef>
                        <a:spcAft>
                          <a:spcPts val="0"/>
                        </a:spcAft>
                      </a:pPr>
                      <a:endParaRPr lang="en-US" sz="1400" u="none" strike="noStrike">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Attribute</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Description</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Example</a:t>
                      </a:r>
                      <a:endParaRPr lang="en-US" sz="1400">
                        <a:solidFill>
                          <a:schemeClr val="tx1"/>
                        </a:solidFill>
                        <a:effectLst/>
                        <a:latin typeface="Times New Roman"/>
                      </a:endParaRPr>
                    </a:p>
                  </a:txBody>
                  <a:tcPr marL="66675" marR="66675" marT="66675" marB="66675"/>
                </a:tc>
                <a:extLst>
                  <a:ext uri="{0D108BD9-81ED-4DB2-BD59-A6C34878D82A}">
                    <a16:rowId xmlns:a16="http://schemas.microsoft.com/office/drawing/2014/main" val="2580492560"/>
                  </a:ext>
                </a:extLst>
              </a:tr>
              <a:tr h="704315">
                <a:tc>
                  <a:txBody>
                    <a:bodyPr/>
                    <a:lstStyle/>
                    <a:p>
                      <a:pPr rtl="0" fontAlgn="t">
                        <a:spcBef>
                          <a:spcPts val="0"/>
                        </a:spcBef>
                        <a:spcAft>
                          <a:spcPts val="0"/>
                        </a:spcAft>
                      </a:pPr>
                      <a:r>
                        <a:rPr lang="en-US" sz="1400" u="none" strike="noStrike">
                          <a:solidFill>
                            <a:schemeClr val="tx1"/>
                          </a:solidFill>
                          <a:effectLst/>
                          <a:latin typeface="Times New Roman"/>
                        </a:rPr>
                        <a:t>1</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err="1">
                          <a:solidFill>
                            <a:schemeClr val="tx1"/>
                          </a:solidFill>
                          <a:effectLst/>
                          <a:latin typeface="Times New Roman"/>
                        </a:rPr>
                        <a:t>Patient_ID_Internal</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Uniquely identifies each  individual patient in database</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482724</a:t>
                      </a:r>
                      <a:endParaRPr lang="en-US" sz="1400">
                        <a:solidFill>
                          <a:schemeClr val="tx1"/>
                        </a:solidFill>
                        <a:effectLst/>
                        <a:latin typeface="Times New Roman"/>
                      </a:endParaRPr>
                    </a:p>
                  </a:txBody>
                  <a:tcPr marL="66675" marR="66675" marT="66675" marB="66675"/>
                </a:tc>
                <a:extLst>
                  <a:ext uri="{0D108BD9-81ED-4DB2-BD59-A6C34878D82A}">
                    <a16:rowId xmlns:a16="http://schemas.microsoft.com/office/drawing/2014/main" val="2425559331"/>
                  </a:ext>
                </a:extLst>
              </a:tr>
              <a:tr h="521160">
                <a:tc>
                  <a:txBody>
                    <a:bodyPr/>
                    <a:lstStyle/>
                    <a:p>
                      <a:pPr rtl="0" fontAlgn="t">
                        <a:spcBef>
                          <a:spcPts val="0"/>
                        </a:spcBef>
                        <a:spcAft>
                          <a:spcPts val="0"/>
                        </a:spcAft>
                      </a:pPr>
                      <a:r>
                        <a:rPr lang="en-US" sz="1400" u="none" strike="noStrike">
                          <a:solidFill>
                            <a:schemeClr val="tx1"/>
                          </a:solidFill>
                          <a:effectLst/>
                          <a:latin typeface="Times New Roman"/>
                        </a:rPr>
                        <a:t>2</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err="1">
                          <a:solidFill>
                            <a:schemeClr val="tx1"/>
                          </a:solidFill>
                          <a:effectLst/>
                          <a:latin typeface="Times New Roman"/>
                        </a:rPr>
                        <a:t>Performer_ID_Internal</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Uniquely identifiers each of the individual healthcare providers in the database</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21D3C99E-9E01-E211-B5F5-78E7D18CFD3C</a:t>
                      </a:r>
                      <a:endParaRPr lang="en-US" sz="1400">
                        <a:solidFill>
                          <a:schemeClr val="tx1"/>
                        </a:solidFill>
                        <a:effectLst/>
                        <a:latin typeface="Times New Roman"/>
                      </a:endParaRPr>
                    </a:p>
                  </a:txBody>
                  <a:tcPr marL="66675" marR="66675" marT="66675" marB="66675"/>
                </a:tc>
                <a:extLst>
                  <a:ext uri="{0D108BD9-81ED-4DB2-BD59-A6C34878D82A}">
                    <a16:rowId xmlns:a16="http://schemas.microsoft.com/office/drawing/2014/main" val="905835053"/>
                  </a:ext>
                </a:extLst>
              </a:tr>
              <a:tr h="497471">
                <a:tc>
                  <a:txBody>
                    <a:bodyPr/>
                    <a:lstStyle/>
                    <a:p>
                      <a:pPr rtl="0" fontAlgn="t">
                        <a:spcBef>
                          <a:spcPts val="0"/>
                        </a:spcBef>
                        <a:spcAft>
                          <a:spcPts val="0"/>
                        </a:spcAft>
                      </a:pPr>
                      <a:r>
                        <a:rPr lang="en-US" sz="1400" u="none" strike="noStrike">
                          <a:solidFill>
                            <a:schemeClr val="tx1"/>
                          </a:solidFill>
                          <a:effectLst/>
                          <a:latin typeface="Times New Roman"/>
                        </a:rPr>
                        <a:t>3</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err="1">
                          <a:solidFill>
                            <a:schemeClr val="tx1"/>
                          </a:solidFill>
                          <a:effectLst/>
                          <a:latin typeface="Times New Roman"/>
                        </a:rPr>
                        <a:t>Response_EMS_Shift</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Explains the shift during which a particular EMS call occurred</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B - Shift</a:t>
                      </a:r>
                      <a:endParaRPr lang="en-US" sz="1400">
                        <a:solidFill>
                          <a:schemeClr val="tx1"/>
                        </a:solidFill>
                        <a:effectLst/>
                        <a:latin typeface="Times New Roman"/>
                      </a:endParaRPr>
                    </a:p>
                  </a:txBody>
                  <a:tcPr marL="66675" marR="66675" marT="66675" marB="66675"/>
                </a:tc>
                <a:extLst>
                  <a:ext uri="{0D108BD9-81ED-4DB2-BD59-A6C34878D82A}">
                    <a16:rowId xmlns:a16="http://schemas.microsoft.com/office/drawing/2014/main" val="3256425977"/>
                  </a:ext>
                </a:extLst>
              </a:tr>
              <a:tr h="536953">
                <a:tc>
                  <a:txBody>
                    <a:bodyPr/>
                    <a:lstStyle/>
                    <a:p>
                      <a:pPr rtl="0" fontAlgn="t">
                        <a:spcBef>
                          <a:spcPts val="0"/>
                        </a:spcBef>
                        <a:spcAft>
                          <a:spcPts val="0"/>
                        </a:spcAft>
                      </a:pPr>
                      <a:r>
                        <a:rPr lang="en-US" sz="1400" u="none" strike="noStrike">
                          <a:solidFill>
                            <a:schemeClr val="tx1"/>
                          </a:solidFill>
                          <a:effectLst/>
                          <a:latin typeface="Times New Roman"/>
                        </a:rPr>
                        <a:t>4</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err="1">
                          <a:solidFill>
                            <a:schemeClr val="tx1"/>
                          </a:solidFill>
                          <a:effectLst/>
                          <a:latin typeface="Times New Roman"/>
                        </a:rPr>
                        <a:t>Response_EMS_Vehicle_Unit_Number</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Explains the EMS vehicle unit number that responded to the EMS call</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M414</a:t>
                      </a:r>
                      <a:endParaRPr lang="en-US" sz="1400">
                        <a:solidFill>
                          <a:schemeClr val="tx1"/>
                        </a:solidFill>
                        <a:effectLst/>
                        <a:latin typeface="Times New Roman"/>
                      </a:endParaRPr>
                    </a:p>
                  </a:txBody>
                  <a:tcPr marL="66675" marR="66675" marT="66675" marB="66675"/>
                </a:tc>
                <a:extLst>
                  <a:ext uri="{0D108BD9-81ED-4DB2-BD59-A6C34878D82A}">
                    <a16:rowId xmlns:a16="http://schemas.microsoft.com/office/drawing/2014/main" val="3113930818"/>
                  </a:ext>
                </a:extLst>
              </a:tr>
              <a:tr h="718569">
                <a:tc>
                  <a:txBody>
                    <a:bodyPr/>
                    <a:lstStyle/>
                    <a:p>
                      <a:pPr rtl="0" fontAlgn="t">
                        <a:spcBef>
                          <a:spcPts val="0"/>
                        </a:spcBef>
                        <a:spcAft>
                          <a:spcPts val="0"/>
                        </a:spcAft>
                      </a:pPr>
                      <a:r>
                        <a:rPr lang="en-US" sz="1400" u="none" strike="noStrike">
                          <a:solidFill>
                            <a:schemeClr val="tx1"/>
                          </a:solidFill>
                          <a:effectLst/>
                          <a:latin typeface="Times New Roman"/>
                        </a:rPr>
                        <a:t>5</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Station</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Represents the station that the EMS vehicle unit which responded to an EMS call belongs to</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14</a:t>
                      </a:r>
                      <a:endParaRPr lang="en-US" sz="1400">
                        <a:solidFill>
                          <a:schemeClr val="tx1"/>
                        </a:solidFill>
                        <a:effectLst/>
                        <a:latin typeface="Times New Roman"/>
                      </a:endParaRPr>
                    </a:p>
                  </a:txBody>
                  <a:tcPr marL="66675" marR="66675" marT="66675" marB="66675"/>
                </a:tc>
                <a:extLst>
                  <a:ext uri="{0D108BD9-81ED-4DB2-BD59-A6C34878D82A}">
                    <a16:rowId xmlns:a16="http://schemas.microsoft.com/office/drawing/2014/main" val="3514664389"/>
                  </a:ext>
                </a:extLst>
              </a:tr>
              <a:tr h="679088">
                <a:tc>
                  <a:txBody>
                    <a:bodyPr/>
                    <a:lstStyle/>
                    <a:p>
                      <a:pPr rtl="0" fontAlgn="t">
                        <a:spcBef>
                          <a:spcPts val="0"/>
                        </a:spcBef>
                        <a:spcAft>
                          <a:spcPts val="0"/>
                        </a:spcAft>
                      </a:pPr>
                      <a:r>
                        <a:rPr lang="en-US" sz="1400" u="none" strike="noStrike">
                          <a:solidFill>
                            <a:schemeClr val="tx1"/>
                          </a:solidFill>
                          <a:effectLst/>
                          <a:latin typeface="Times New Roman"/>
                        </a:rPr>
                        <a:t>6</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Battalion</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Represent the battalion that the EMS vehicle unit which responded to an EMS call belongs to</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407</a:t>
                      </a:r>
                      <a:endParaRPr lang="en-US" sz="1400">
                        <a:solidFill>
                          <a:schemeClr val="tx1"/>
                        </a:solidFill>
                        <a:effectLst/>
                        <a:latin typeface="Times New Roman"/>
                      </a:endParaRPr>
                    </a:p>
                  </a:txBody>
                  <a:tcPr marL="66675" marR="66675" marT="66675" marB="66675"/>
                </a:tc>
                <a:extLst>
                  <a:ext uri="{0D108BD9-81ED-4DB2-BD59-A6C34878D82A}">
                    <a16:rowId xmlns:a16="http://schemas.microsoft.com/office/drawing/2014/main" val="1098349579"/>
                  </a:ext>
                </a:extLst>
              </a:tr>
              <a:tr h="704315">
                <a:tc>
                  <a:txBody>
                    <a:bodyPr/>
                    <a:lstStyle/>
                    <a:p>
                      <a:pPr rtl="0" fontAlgn="t">
                        <a:spcBef>
                          <a:spcPts val="0"/>
                        </a:spcBef>
                        <a:spcAft>
                          <a:spcPts val="0"/>
                        </a:spcAft>
                      </a:pPr>
                      <a:r>
                        <a:rPr lang="en-US" sz="1400" u="none" strike="noStrike">
                          <a:solidFill>
                            <a:schemeClr val="tx1"/>
                          </a:solidFill>
                          <a:effectLst/>
                          <a:latin typeface="Times New Roman"/>
                        </a:rPr>
                        <a:t>7</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err="1">
                          <a:solidFill>
                            <a:schemeClr val="tx1"/>
                          </a:solidFill>
                          <a:effectLst/>
                          <a:latin typeface="Times New Roman"/>
                        </a:rPr>
                        <a:t>Disposition_Incident_Patient_Disposition</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Provides the outcome of the EMS call, either for the patient or the incident</a:t>
                      </a:r>
                      <a:endParaRPr lang="en-US" sz="14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400" u="none" strike="noStrike">
                          <a:solidFill>
                            <a:schemeClr val="tx1"/>
                          </a:solidFill>
                          <a:effectLst/>
                          <a:latin typeface="Times New Roman"/>
                        </a:rPr>
                        <a:t>Treated &amp; Transported </a:t>
                      </a:r>
                      <a:endParaRPr lang="en-US" sz="1400">
                        <a:solidFill>
                          <a:schemeClr val="tx1"/>
                        </a:solidFill>
                        <a:effectLst/>
                        <a:latin typeface="Times New Roman"/>
                      </a:endParaRPr>
                    </a:p>
                  </a:txBody>
                  <a:tcPr marL="66675" marR="66675" marT="66675" marB="66675"/>
                </a:tc>
                <a:extLst>
                  <a:ext uri="{0D108BD9-81ED-4DB2-BD59-A6C34878D82A}">
                    <a16:rowId xmlns:a16="http://schemas.microsoft.com/office/drawing/2014/main" val="1327069843"/>
                  </a:ext>
                </a:extLst>
              </a:tr>
            </a:tbl>
          </a:graphicData>
        </a:graphic>
      </p:graphicFrame>
      <p:sp>
        <p:nvSpPr>
          <p:cNvPr id="8" name="TextBox 7">
            <a:extLst>
              <a:ext uri="{FF2B5EF4-FFF2-40B4-BE49-F238E27FC236}">
                <a16:creationId xmlns:a16="http://schemas.microsoft.com/office/drawing/2014/main" id="{08AFD956-9BA8-40DB-8159-383EF7C06FA0}"/>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07983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ac6e5831a9_0_212"/>
          <p:cNvSpPr txBox="1">
            <a:spLocks noGrp="1"/>
          </p:cNvSpPr>
          <p:nvPr>
            <p:ph type="body" idx="1"/>
          </p:nvPr>
        </p:nvSpPr>
        <p:spPr>
          <a:xfrm>
            <a:off x="304800" y="239075"/>
            <a:ext cx="8077200" cy="336176"/>
          </a:xfrm>
          <a:prstGeom prst="rect">
            <a:avLst/>
          </a:prstGeom>
          <a:solidFill>
            <a:srgbClr val="D05F14"/>
          </a:solidFill>
          <a:ln>
            <a:noFill/>
          </a:ln>
        </p:spPr>
        <p:txBody>
          <a:bodyPr spcFirstLastPara="1" wrap="square" lIns="91425" tIns="0" rIns="91425" bIns="0" anchor="t" anchorCtr="0">
            <a:noAutofit/>
          </a:bodyPr>
          <a:lstStyle/>
          <a:p>
            <a:pPr marL="0" indent="0"/>
            <a:r>
              <a:rPr lang="en-US" sz="1600">
                <a:latin typeface="Times New Roman"/>
                <a:cs typeface="Times New Roman"/>
              </a:rPr>
              <a:t>Problem Statement 1- Exploratory data analysis</a:t>
            </a:r>
          </a:p>
        </p:txBody>
      </p:sp>
      <p:pic>
        <p:nvPicPr>
          <p:cNvPr id="4" name="Picture 4" descr="Chart, bar chart&#10;&#10;Description automatically generated">
            <a:extLst>
              <a:ext uri="{FF2B5EF4-FFF2-40B4-BE49-F238E27FC236}">
                <a16:creationId xmlns:a16="http://schemas.microsoft.com/office/drawing/2014/main" id="{1665C366-7E8D-406C-911A-6EC553D422AD}"/>
              </a:ext>
            </a:extLst>
          </p:cNvPr>
          <p:cNvPicPr>
            <a:picLocks noChangeAspect="1"/>
          </p:cNvPicPr>
          <p:nvPr/>
        </p:nvPicPr>
        <p:blipFill>
          <a:blip r:embed="rId3"/>
          <a:stretch>
            <a:fillRect/>
          </a:stretch>
        </p:blipFill>
        <p:spPr>
          <a:xfrm>
            <a:off x="776215" y="762866"/>
            <a:ext cx="7315199" cy="50243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C5452E-0794-44B0-A002-B74A80BB13FE}"/>
              </a:ext>
            </a:extLst>
          </p:cNvPr>
          <p:cNvSpPr>
            <a:spLocks noGrp="1"/>
          </p:cNvSpPr>
          <p:nvPr>
            <p:ph type="body" idx="1"/>
          </p:nvPr>
        </p:nvSpPr>
        <p:spPr>
          <a:xfrm>
            <a:off x="426449" y="742401"/>
            <a:ext cx="8006237" cy="5627310"/>
          </a:xfrm>
          <a:solidFill>
            <a:schemeClr val="bg1">
              <a:lumMod val="85000"/>
            </a:schemeClr>
          </a:solidFill>
          <a:ln>
            <a:solidFill>
              <a:schemeClr val="bg1">
                <a:lumMod val="85000"/>
              </a:schemeClr>
            </a:solidFill>
          </a:ln>
        </p:spPr>
        <p:txBody>
          <a:bodyPr/>
          <a:lstStyle/>
          <a:p>
            <a:pPr marL="514350" indent="-285750">
              <a:buFont typeface="Wingdings"/>
              <a:buChar char="§"/>
            </a:pPr>
            <a:r>
              <a:rPr lang="en-US" sz="1800" b="0">
                <a:solidFill>
                  <a:schemeClr val="tx1"/>
                </a:solidFill>
                <a:latin typeface="Times New Roman"/>
              </a:rPr>
              <a:t>Chosen P value = 0.05 (95% confidence); Null hypothesis </a:t>
            </a:r>
            <a:r>
              <a:rPr lang="en-US" sz="1800" b="0">
                <a:solidFill>
                  <a:schemeClr val="tx1"/>
                </a:solidFill>
                <a:latin typeface="Times New Roman"/>
                <a:cs typeface="Times New Roman"/>
              </a:rPr>
              <a:t>→ Input and output variables are not dependent.</a:t>
            </a:r>
            <a:endParaRPr lang="en-US">
              <a:solidFill>
                <a:schemeClr val="tx1"/>
              </a:solidFill>
            </a:endParaRPr>
          </a:p>
          <a:p>
            <a:pPr marL="514350" indent="-285750">
              <a:lnSpc>
                <a:spcPct val="114999"/>
              </a:lnSpc>
              <a:buFont typeface="Wingdings"/>
              <a:buChar char="§"/>
            </a:pPr>
            <a:r>
              <a:rPr lang="en-US" sz="1800" b="0">
                <a:solidFill>
                  <a:schemeClr val="tx1"/>
                </a:solidFill>
                <a:latin typeface="Times New Roman"/>
                <a:cs typeface="Times New Roman"/>
              </a:rPr>
              <a:t>Cramer's V values close to → 0 no association, close to → 1 complete association.</a:t>
            </a:r>
          </a:p>
          <a:p>
            <a:pPr marL="514350" indent="-285750">
              <a:lnSpc>
                <a:spcPct val="114999"/>
              </a:lnSpc>
              <a:buFont typeface="Wingdings" panose="020B0604020202020204" pitchFamily="34" charset="0"/>
              <a:buChar char="§"/>
            </a:pPr>
            <a:endParaRPr lang="en-US" sz="1800" b="0">
              <a:solidFill>
                <a:schemeClr val="tx1"/>
              </a:solidFill>
              <a:latin typeface="Times New Roman"/>
              <a:cs typeface="Times New Roman"/>
            </a:endParaRPr>
          </a:p>
          <a:p>
            <a:pPr marL="514350" indent="-285750">
              <a:lnSpc>
                <a:spcPct val="114999"/>
              </a:lnSpc>
              <a:buFont typeface="Wingdings"/>
              <a:buChar char="§"/>
            </a:pPr>
            <a:endParaRPr lang="en-US" sz="1800" b="0">
              <a:solidFill>
                <a:schemeClr val="tx1"/>
              </a:solidFill>
              <a:latin typeface="Times New Roman"/>
              <a:cs typeface="Times New Roman"/>
            </a:endParaRPr>
          </a:p>
          <a:p>
            <a:pPr marL="514350" indent="-285750">
              <a:lnSpc>
                <a:spcPct val="114999"/>
              </a:lnSpc>
              <a:buFont typeface="Wingdings" panose="020B0604020202020204" pitchFamily="34" charset="0"/>
              <a:buChar char="§"/>
            </a:pPr>
            <a:endParaRPr lang="en-US" sz="1800" b="0">
              <a:solidFill>
                <a:schemeClr val="tx1"/>
              </a:solidFill>
              <a:latin typeface="Times New Roman"/>
              <a:cs typeface="Times New Roman"/>
            </a:endParaRPr>
          </a:p>
          <a:p>
            <a:pPr marL="228600" indent="0">
              <a:lnSpc>
                <a:spcPct val="114999"/>
              </a:lnSpc>
            </a:pPr>
            <a:endParaRPr lang="en-US" sz="1800" b="0">
              <a:solidFill>
                <a:schemeClr val="tx1"/>
              </a:solidFill>
              <a:latin typeface="Times New Roman"/>
              <a:cs typeface="Times New Roman"/>
            </a:endParaRPr>
          </a:p>
          <a:p>
            <a:pPr marL="514350" indent="-285750">
              <a:lnSpc>
                <a:spcPct val="114999"/>
              </a:lnSpc>
              <a:buFont typeface="Wingdings"/>
              <a:buChar char="§"/>
            </a:pPr>
            <a:endParaRPr lang="en-US" sz="1800" b="0">
              <a:solidFill>
                <a:schemeClr val="tx1"/>
              </a:solidFill>
              <a:latin typeface="Times New Roman"/>
              <a:cs typeface="Times New Roman"/>
            </a:endParaRPr>
          </a:p>
          <a:p>
            <a:pPr marL="514350" indent="-285750">
              <a:lnSpc>
                <a:spcPct val="114999"/>
              </a:lnSpc>
              <a:buFont typeface="Wingdings" panose="020B0604020202020204" pitchFamily="34" charset="0"/>
              <a:buChar char="§"/>
            </a:pPr>
            <a:endParaRPr lang="en-US" sz="1800" b="0">
              <a:solidFill>
                <a:schemeClr val="tx1"/>
              </a:solidFill>
              <a:latin typeface="Times New Roman"/>
              <a:cs typeface="Times New Roman"/>
            </a:endParaRPr>
          </a:p>
          <a:p>
            <a:pPr marL="514350" indent="-285750">
              <a:lnSpc>
                <a:spcPct val="114999"/>
              </a:lnSpc>
              <a:buFont typeface="Wingdings"/>
              <a:buChar char="§"/>
            </a:pPr>
            <a:endParaRPr lang="en-US" sz="1800" b="0">
              <a:solidFill>
                <a:schemeClr val="tx1"/>
              </a:solidFill>
              <a:latin typeface="Times New Roman"/>
              <a:cs typeface="Times New Roman"/>
            </a:endParaRPr>
          </a:p>
          <a:p>
            <a:pPr marL="514350" indent="-285750">
              <a:lnSpc>
                <a:spcPct val="114999"/>
              </a:lnSpc>
              <a:buFont typeface="Wingdings" panose="020B0604020202020204" pitchFamily="34" charset="0"/>
              <a:buChar char="§"/>
            </a:pPr>
            <a:endParaRPr lang="en-US" sz="1800" b="0">
              <a:solidFill>
                <a:schemeClr val="tx1"/>
              </a:solidFill>
              <a:latin typeface="Times New Roman"/>
              <a:cs typeface="Times New Roman"/>
            </a:endParaRPr>
          </a:p>
          <a:p>
            <a:pPr marL="514350" indent="-285750">
              <a:lnSpc>
                <a:spcPct val="114999"/>
              </a:lnSpc>
              <a:buFont typeface="Wingdings"/>
              <a:buChar char="§"/>
            </a:pPr>
            <a:r>
              <a:rPr lang="en-US" sz="1800" b="0">
                <a:solidFill>
                  <a:schemeClr val="tx1"/>
                </a:solidFill>
                <a:latin typeface="Times New Roman"/>
                <a:cs typeface="Times New Roman"/>
              </a:rPr>
              <a:t>P value less than 0.05→ reject null hypothesis and conclude that input and output variables are statistically dependent.</a:t>
            </a:r>
          </a:p>
          <a:p>
            <a:pPr marL="514350" indent="-285750">
              <a:lnSpc>
                <a:spcPct val="114999"/>
              </a:lnSpc>
              <a:buFont typeface="Wingdings"/>
              <a:buChar char="§"/>
            </a:pPr>
            <a:r>
              <a:rPr lang="en-US" sz="1800" b="0">
                <a:solidFill>
                  <a:schemeClr val="tx1"/>
                </a:solidFill>
                <a:latin typeface="Times New Roman"/>
                <a:cs typeface="Times New Roman"/>
              </a:rPr>
              <a:t>Cramer's V values are close to 0 →  no correlation between input and output variables.</a:t>
            </a:r>
          </a:p>
          <a:p>
            <a:pPr marL="228600" indent="0">
              <a:lnSpc>
                <a:spcPct val="114999"/>
              </a:lnSpc>
            </a:pPr>
            <a:endParaRPr lang="en-US" sz="1800">
              <a:solidFill>
                <a:srgbClr val="212121"/>
              </a:solidFill>
              <a:latin typeface="Times New Roman"/>
              <a:cs typeface="Times New Roman"/>
            </a:endParaRPr>
          </a:p>
          <a:p>
            <a:pPr marL="514350" indent="-285750">
              <a:lnSpc>
                <a:spcPct val="114999"/>
              </a:lnSpc>
              <a:buFont typeface="Wingdings"/>
              <a:buChar char="v"/>
            </a:pPr>
            <a:endParaRPr lang="en-US" sz="1800">
              <a:solidFill>
                <a:srgbClr val="212121"/>
              </a:solidFill>
              <a:latin typeface="Times New Roman"/>
              <a:cs typeface="Times New Roman"/>
            </a:endParaRPr>
          </a:p>
          <a:p>
            <a:pPr>
              <a:lnSpc>
                <a:spcPct val="114999"/>
              </a:lnSpc>
            </a:pPr>
            <a:endParaRPr lang="en-US" sz="1800">
              <a:solidFill>
                <a:srgbClr val="212121"/>
              </a:solidFill>
              <a:latin typeface="Times New Roman"/>
            </a:endParaRPr>
          </a:p>
          <a:p>
            <a:pPr>
              <a:lnSpc>
                <a:spcPct val="114999"/>
              </a:lnSpc>
            </a:pPr>
            <a:endParaRPr lang="en-US" sz="1800">
              <a:solidFill>
                <a:srgbClr val="424242"/>
              </a:solidFill>
              <a:latin typeface="Times New Roman"/>
            </a:endParaRPr>
          </a:p>
        </p:txBody>
      </p:sp>
      <p:sp>
        <p:nvSpPr>
          <p:cNvPr id="6" name="Google Shape;422;gac6e5831a9_0_212">
            <a:extLst>
              <a:ext uri="{FF2B5EF4-FFF2-40B4-BE49-F238E27FC236}">
                <a16:creationId xmlns:a16="http://schemas.microsoft.com/office/drawing/2014/main" id="{8F34565F-0EF2-4EBF-BC9A-26148C7ED581}"/>
              </a:ext>
            </a:extLst>
          </p:cNvPr>
          <p:cNvSpPr txBox="1">
            <a:spLocks/>
          </p:cNvSpPr>
          <p:nvPr/>
        </p:nvSpPr>
        <p:spPr>
          <a:xfrm>
            <a:off x="355487" y="21880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1- Chisquare test for independence and Cramer's V for correlation</a:t>
            </a:r>
          </a:p>
        </p:txBody>
      </p:sp>
      <p:graphicFrame>
        <p:nvGraphicFramePr>
          <p:cNvPr id="7" name="Table 7">
            <a:extLst>
              <a:ext uri="{FF2B5EF4-FFF2-40B4-BE49-F238E27FC236}">
                <a16:creationId xmlns:a16="http://schemas.microsoft.com/office/drawing/2014/main" id="{97624175-0F93-4173-974D-B8035E1B912B}"/>
              </a:ext>
            </a:extLst>
          </p:cNvPr>
          <p:cNvGraphicFramePr>
            <a:graphicFrameLocks noGrp="1"/>
          </p:cNvGraphicFramePr>
          <p:nvPr>
            <p:extLst>
              <p:ext uri="{D42A27DB-BD31-4B8C-83A1-F6EECF244321}">
                <p14:modId xmlns:p14="http://schemas.microsoft.com/office/powerpoint/2010/main" val="4276053634"/>
              </p:ext>
            </p:extLst>
          </p:nvPr>
        </p:nvGraphicFramePr>
        <p:xfrm>
          <a:off x="1452932" y="2025419"/>
          <a:ext cx="5817414" cy="2225039"/>
        </p:xfrm>
        <a:graphic>
          <a:graphicData uri="http://schemas.openxmlformats.org/drawingml/2006/table">
            <a:tbl>
              <a:tblPr firstRow="1" bandRow="1">
                <a:tableStyleId>{0505E3EF-67EA-436B-97B2-0124C06EBD24}</a:tableStyleId>
              </a:tblPr>
              <a:tblGrid>
                <a:gridCol w="1939138">
                  <a:extLst>
                    <a:ext uri="{9D8B030D-6E8A-4147-A177-3AD203B41FA5}">
                      <a16:colId xmlns:a16="http://schemas.microsoft.com/office/drawing/2014/main" val="1583691124"/>
                    </a:ext>
                  </a:extLst>
                </a:gridCol>
                <a:gridCol w="1939138">
                  <a:extLst>
                    <a:ext uri="{9D8B030D-6E8A-4147-A177-3AD203B41FA5}">
                      <a16:colId xmlns:a16="http://schemas.microsoft.com/office/drawing/2014/main" val="3512526410"/>
                    </a:ext>
                  </a:extLst>
                </a:gridCol>
                <a:gridCol w="1939138">
                  <a:extLst>
                    <a:ext uri="{9D8B030D-6E8A-4147-A177-3AD203B41FA5}">
                      <a16:colId xmlns:a16="http://schemas.microsoft.com/office/drawing/2014/main" val="2469221592"/>
                    </a:ext>
                  </a:extLst>
                </a:gridCol>
              </a:tblGrid>
              <a:tr h="370839">
                <a:tc>
                  <a:txBody>
                    <a:bodyPr/>
                    <a:lstStyle/>
                    <a:p>
                      <a:endParaRPr lang="en-US" sz="1600">
                        <a:solidFill>
                          <a:schemeClr val="tx1"/>
                        </a:solidFill>
                        <a:latin typeface="Times New Roman"/>
                      </a:endParaRPr>
                    </a:p>
                  </a:txBody>
                  <a:tcPr/>
                </a:tc>
                <a:tc gridSpan="2">
                  <a:txBody>
                    <a:bodyPr/>
                    <a:lstStyle/>
                    <a:p>
                      <a:pPr algn="ctr"/>
                      <a:r>
                        <a:rPr lang="en-US" sz="1600">
                          <a:solidFill>
                            <a:schemeClr val="tx1"/>
                          </a:solidFill>
                          <a:latin typeface="Times New Roman"/>
                        </a:rPr>
                        <a:t>Output Variable –EMS call outcome</a:t>
                      </a:r>
                    </a:p>
                  </a:txBody>
                  <a:tcPr/>
                </a:tc>
                <a:tc hMerge="1">
                  <a:txBody>
                    <a:bodyPr/>
                    <a:lstStyle/>
                    <a:p>
                      <a:endParaRPr lang="en-US"/>
                    </a:p>
                  </a:txBody>
                  <a:tcPr/>
                </a:tc>
                <a:extLst>
                  <a:ext uri="{0D108BD9-81ED-4DB2-BD59-A6C34878D82A}">
                    <a16:rowId xmlns:a16="http://schemas.microsoft.com/office/drawing/2014/main" val="61102769"/>
                  </a:ext>
                </a:extLst>
              </a:tr>
              <a:tr h="370840">
                <a:tc>
                  <a:txBody>
                    <a:bodyPr/>
                    <a:lstStyle/>
                    <a:p>
                      <a:pPr algn="l"/>
                      <a:r>
                        <a:rPr lang="en-US" sz="1600" b="1">
                          <a:solidFill>
                            <a:schemeClr val="tx1"/>
                          </a:solidFill>
                          <a:latin typeface="Times New Roman"/>
                        </a:rPr>
                        <a:t>Input Variable</a:t>
                      </a:r>
                    </a:p>
                  </a:txBody>
                  <a:tcPr/>
                </a:tc>
                <a:tc>
                  <a:txBody>
                    <a:bodyPr/>
                    <a:lstStyle/>
                    <a:p>
                      <a:pPr algn="ctr"/>
                      <a:r>
                        <a:rPr lang="en-US" sz="1600" b="1">
                          <a:solidFill>
                            <a:schemeClr val="tx1"/>
                          </a:solidFill>
                          <a:latin typeface="Times New Roman"/>
                        </a:rPr>
                        <a:t>P-Value</a:t>
                      </a:r>
                    </a:p>
                  </a:txBody>
                  <a:tcPr/>
                </a:tc>
                <a:tc>
                  <a:txBody>
                    <a:bodyPr/>
                    <a:lstStyle/>
                    <a:p>
                      <a:pPr algn="ctr"/>
                      <a:r>
                        <a:rPr lang="en-US" sz="1600" b="1">
                          <a:solidFill>
                            <a:schemeClr val="tx1"/>
                          </a:solidFill>
                          <a:latin typeface="Times New Roman"/>
                        </a:rPr>
                        <a:t>Cramer's V</a:t>
                      </a:r>
                    </a:p>
                  </a:txBody>
                  <a:tcPr/>
                </a:tc>
                <a:extLst>
                  <a:ext uri="{0D108BD9-81ED-4DB2-BD59-A6C34878D82A}">
                    <a16:rowId xmlns:a16="http://schemas.microsoft.com/office/drawing/2014/main" val="1370587183"/>
                  </a:ext>
                </a:extLst>
              </a:tr>
              <a:tr h="370840">
                <a:tc>
                  <a:txBody>
                    <a:bodyPr/>
                    <a:lstStyle/>
                    <a:p>
                      <a:r>
                        <a:rPr lang="en-US" sz="1600" b="1">
                          <a:solidFill>
                            <a:schemeClr val="tx1"/>
                          </a:solidFill>
                          <a:latin typeface="Times New Roman"/>
                        </a:rPr>
                        <a:t>Shift</a:t>
                      </a:r>
                    </a:p>
                  </a:txBody>
                  <a:tcPr/>
                </a:tc>
                <a:tc>
                  <a:txBody>
                    <a:bodyPr/>
                    <a:lstStyle/>
                    <a:p>
                      <a:pPr algn="ctr"/>
                      <a:r>
                        <a:rPr lang="en-US" sz="1600" b="1">
                          <a:solidFill>
                            <a:schemeClr val="tx1"/>
                          </a:solidFill>
                          <a:latin typeface="Times New Roman"/>
                        </a:rPr>
                        <a:t>0.00006</a:t>
                      </a:r>
                    </a:p>
                  </a:txBody>
                  <a:tcPr/>
                </a:tc>
                <a:tc>
                  <a:txBody>
                    <a:bodyPr/>
                    <a:lstStyle/>
                    <a:p>
                      <a:pPr algn="ctr"/>
                      <a:r>
                        <a:rPr lang="en-US" sz="1600" b="1">
                          <a:solidFill>
                            <a:schemeClr val="tx1"/>
                          </a:solidFill>
                          <a:latin typeface="Times New Roman"/>
                        </a:rPr>
                        <a:t>0.00</a:t>
                      </a:r>
                    </a:p>
                  </a:txBody>
                  <a:tcPr/>
                </a:tc>
                <a:extLst>
                  <a:ext uri="{0D108BD9-81ED-4DB2-BD59-A6C34878D82A}">
                    <a16:rowId xmlns:a16="http://schemas.microsoft.com/office/drawing/2014/main" val="676267613"/>
                  </a:ext>
                </a:extLst>
              </a:tr>
              <a:tr h="370840">
                <a:tc>
                  <a:txBody>
                    <a:bodyPr/>
                    <a:lstStyle/>
                    <a:p>
                      <a:r>
                        <a:rPr lang="en-US" sz="1600" b="1">
                          <a:solidFill>
                            <a:schemeClr val="tx1"/>
                          </a:solidFill>
                          <a:latin typeface="Times New Roman"/>
                        </a:rPr>
                        <a:t>Provider</a:t>
                      </a:r>
                    </a:p>
                  </a:txBody>
                  <a:tcPr/>
                </a:tc>
                <a:tc>
                  <a:txBody>
                    <a:bodyPr/>
                    <a:lstStyle/>
                    <a:p>
                      <a:pPr algn="ctr"/>
                      <a:r>
                        <a:rPr lang="en-US" sz="1600" b="1">
                          <a:solidFill>
                            <a:schemeClr val="tx1"/>
                          </a:solidFill>
                          <a:latin typeface="Times New Roman"/>
                        </a:rPr>
                        <a:t>0.0000052</a:t>
                      </a:r>
                    </a:p>
                  </a:txBody>
                  <a:tcPr/>
                </a:tc>
                <a:tc>
                  <a:txBody>
                    <a:bodyPr/>
                    <a:lstStyle/>
                    <a:p>
                      <a:pPr algn="ctr"/>
                      <a:r>
                        <a:rPr lang="en-US" sz="1600" b="1">
                          <a:solidFill>
                            <a:schemeClr val="tx1"/>
                          </a:solidFill>
                          <a:latin typeface="Times New Roman"/>
                        </a:rPr>
                        <a:t>0.01</a:t>
                      </a:r>
                    </a:p>
                  </a:txBody>
                  <a:tcPr/>
                </a:tc>
                <a:extLst>
                  <a:ext uri="{0D108BD9-81ED-4DB2-BD59-A6C34878D82A}">
                    <a16:rowId xmlns:a16="http://schemas.microsoft.com/office/drawing/2014/main" val="1481846355"/>
                  </a:ext>
                </a:extLst>
              </a:tr>
              <a:tr h="370840">
                <a:tc>
                  <a:txBody>
                    <a:bodyPr/>
                    <a:lstStyle/>
                    <a:p>
                      <a:r>
                        <a:rPr lang="en-US" sz="1600" b="1">
                          <a:solidFill>
                            <a:schemeClr val="tx1"/>
                          </a:solidFill>
                          <a:latin typeface="Times New Roman"/>
                        </a:rPr>
                        <a:t>Station</a:t>
                      </a:r>
                    </a:p>
                  </a:txBody>
                  <a:tcPr/>
                </a:tc>
                <a:tc>
                  <a:txBody>
                    <a:bodyPr/>
                    <a:lstStyle/>
                    <a:p>
                      <a:pPr algn="ctr"/>
                      <a:r>
                        <a:rPr lang="en-US" sz="1600" b="1">
                          <a:solidFill>
                            <a:schemeClr val="tx1"/>
                          </a:solidFill>
                          <a:latin typeface="Times New Roman"/>
                        </a:rPr>
                        <a:t>0.0000076</a:t>
                      </a:r>
                    </a:p>
                  </a:txBody>
                  <a:tcPr/>
                </a:tc>
                <a:tc>
                  <a:txBody>
                    <a:bodyPr/>
                    <a:lstStyle/>
                    <a:p>
                      <a:pPr algn="ctr"/>
                      <a:r>
                        <a:rPr lang="en-US" sz="1600" b="1">
                          <a:solidFill>
                            <a:schemeClr val="tx1"/>
                          </a:solidFill>
                          <a:latin typeface="Times New Roman"/>
                        </a:rPr>
                        <a:t>0.00</a:t>
                      </a:r>
                    </a:p>
                  </a:txBody>
                  <a:tcPr/>
                </a:tc>
                <a:extLst>
                  <a:ext uri="{0D108BD9-81ED-4DB2-BD59-A6C34878D82A}">
                    <a16:rowId xmlns:a16="http://schemas.microsoft.com/office/drawing/2014/main" val="3526252173"/>
                  </a:ext>
                </a:extLst>
              </a:tr>
              <a:tr h="370840">
                <a:tc>
                  <a:txBody>
                    <a:bodyPr/>
                    <a:lstStyle/>
                    <a:p>
                      <a:r>
                        <a:rPr lang="en-US" sz="1600" b="1">
                          <a:solidFill>
                            <a:schemeClr val="tx1"/>
                          </a:solidFill>
                          <a:latin typeface="Times New Roman"/>
                        </a:rPr>
                        <a:t>Battalion</a:t>
                      </a:r>
                    </a:p>
                  </a:txBody>
                  <a:tcPr/>
                </a:tc>
                <a:tc>
                  <a:txBody>
                    <a:bodyPr/>
                    <a:lstStyle/>
                    <a:p>
                      <a:pPr algn="ctr"/>
                      <a:r>
                        <a:rPr lang="en-US" sz="1600" b="1">
                          <a:solidFill>
                            <a:schemeClr val="tx1"/>
                          </a:solidFill>
                          <a:latin typeface="Times New Roman"/>
                        </a:rPr>
                        <a:t>0.000009</a:t>
                      </a:r>
                    </a:p>
                  </a:txBody>
                  <a:tcPr/>
                </a:tc>
                <a:tc>
                  <a:txBody>
                    <a:bodyPr/>
                    <a:lstStyle/>
                    <a:p>
                      <a:pPr algn="ctr"/>
                      <a:r>
                        <a:rPr lang="en-US" sz="1600" b="1">
                          <a:solidFill>
                            <a:schemeClr val="tx1"/>
                          </a:solidFill>
                          <a:latin typeface="Times New Roman"/>
                        </a:rPr>
                        <a:t>0.00</a:t>
                      </a:r>
                    </a:p>
                  </a:txBody>
                  <a:tcPr/>
                </a:tc>
                <a:extLst>
                  <a:ext uri="{0D108BD9-81ED-4DB2-BD59-A6C34878D82A}">
                    <a16:rowId xmlns:a16="http://schemas.microsoft.com/office/drawing/2014/main" val="2211367870"/>
                  </a:ext>
                </a:extLst>
              </a:tr>
            </a:tbl>
          </a:graphicData>
        </a:graphic>
      </p:graphicFrame>
    </p:spTree>
    <p:extLst>
      <p:ext uri="{BB962C8B-B14F-4D97-AF65-F5344CB8AC3E}">
        <p14:creationId xmlns:p14="http://schemas.microsoft.com/office/powerpoint/2010/main" val="280279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2;gac6e5831a9_0_212">
            <a:extLst>
              <a:ext uri="{FF2B5EF4-FFF2-40B4-BE49-F238E27FC236}">
                <a16:creationId xmlns:a16="http://schemas.microsoft.com/office/drawing/2014/main" id="{B8ECEE30-5057-493E-8C1B-BE2980C98EEF}"/>
              </a:ext>
            </a:extLst>
          </p:cNvPr>
          <p:cNvSpPr txBox="1">
            <a:spLocks/>
          </p:cNvSpPr>
          <p:nvPr/>
        </p:nvSpPr>
        <p:spPr>
          <a:xfrm>
            <a:off x="355487" y="21880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1- Visualization- Correlation plot for Cramer's V results</a:t>
            </a:r>
          </a:p>
        </p:txBody>
      </p:sp>
      <p:pic>
        <p:nvPicPr>
          <p:cNvPr id="6" name="Picture 6" descr="Chart, histogram&#10;&#10;Description automatically generated">
            <a:extLst>
              <a:ext uri="{FF2B5EF4-FFF2-40B4-BE49-F238E27FC236}">
                <a16:creationId xmlns:a16="http://schemas.microsoft.com/office/drawing/2014/main" id="{F9AA3BAB-37E0-47C0-919E-F3F223978185}"/>
              </a:ext>
            </a:extLst>
          </p:cNvPr>
          <p:cNvPicPr>
            <a:picLocks noChangeAspect="1"/>
          </p:cNvPicPr>
          <p:nvPr/>
        </p:nvPicPr>
        <p:blipFill>
          <a:blip r:embed="rId3"/>
          <a:stretch>
            <a:fillRect/>
          </a:stretch>
        </p:blipFill>
        <p:spPr>
          <a:xfrm>
            <a:off x="1064012" y="768768"/>
            <a:ext cx="6828599" cy="4977038"/>
          </a:xfrm>
          <a:prstGeom prst="rect">
            <a:avLst/>
          </a:prstGeom>
        </p:spPr>
      </p:pic>
    </p:spTree>
    <p:extLst>
      <p:ext uri="{BB962C8B-B14F-4D97-AF65-F5344CB8AC3E}">
        <p14:creationId xmlns:p14="http://schemas.microsoft.com/office/powerpoint/2010/main" val="316468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F841-1908-4DA5-9AB2-E6A105C8637C}"/>
              </a:ext>
            </a:extLst>
          </p:cNvPr>
          <p:cNvSpPr>
            <a:spLocks noGrp="1"/>
          </p:cNvSpPr>
          <p:nvPr>
            <p:ph type="title"/>
          </p:nvPr>
        </p:nvSpPr>
        <p:spPr>
          <a:xfrm>
            <a:off x="824000" y="1867918"/>
            <a:ext cx="7865019" cy="2781049"/>
          </a:xfrm>
        </p:spPr>
        <p:txBody>
          <a:bodyPr/>
          <a:lstStyle/>
          <a:p>
            <a:pPr algn="ctr"/>
            <a:r>
              <a:rPr lang="en-US" sz="2800" b="0">
                <a:solidFill>
                  <a:schemeClr val="tx1"/>
                </a:solidFill>
                <a:latin typeface="Times New Roman"/>
              </a:rPr>
              <a:t>(2)</a:t>
            </a:r>
            <a:br>
              <a:rPr lang="en-US" sz="2800" b="0">
                <a:solidFill>
                  <a:schemeClr val="tx1"/>
                </a:solidFill>
                <a:latin typeface="Times New Roman"/>
              </a:rPr>
            </a:br>
            <a:r>
              <a:rPr lang="en-US" sz="2800" b="0">
                <a:solidFill>
                  <a:schemeClr val="tx1"/>
                </a:solidFill>
                <a:latin typeface="Times New Roman"/>
              </a:rPr>
              <a:t>Examining the relationship of EMS procedures and medications to incident distance from the hospital for transported patients.</a:t>
            </a:r>
            <a:endParaRPr lang="en-US" sz="2800">
              <a:solidFill>
                <a:schemeClr val="tx1"/>
              </a:solidFill>
              <a:latin typeface="Times New Roman"/>
              <a:cs typeface="Times New Roman"/>
            </a:endParaRPr>
          </a:p>
          <a:p>
            <a:pPr algn="ctr"/>
            <a:r>
              <a:rPr lang="en-US" sz="2400" b="0">
                <a:solidFill>
                  <a:schemeClr val="tx1"/>
                </a:solidFill>
                <a:latin typeface="Times New Roman"/>
              </a:rPr>
              <a:t>  </a:t>
            </a:r>
            <a:endParaRPr lang="en-US" sz="2400" b="0">
              <a:solidFill>
                <a:schemeClr val="tx1"/>
              </a:solidFill>
              <a:latin typeface="Times New Roman"/>
              <a:cs typeface="Times New Roman"/>
            </a:endParaRPr>
          </a:p>
          <a:p>
            <a:endParaRPr lang="en-US"/>
          </a:p>
        </p:txBody>
      </p:sp>
      <p:sp>
        <p:nvSpPr>
          <p:cNvPr id="3" name="Slide Number Placeholder 2">
            <a:extLst>
              <a:ext uri="{FF2B5EF4-FFF2-40B4-BE49-F238E27FC236}">
                <a16:creationId xmlns:a16="http://schemas.microsoft.com/office/drawing/2014/main" id="{3553C450-2037-42A6-9A1C-E7D3C0E85AF9}"/>
              </a:ext>
            </a:extLst>
          </p:cNvPr>
          <p:cNvSpPr>
            <a:spLocks noGrp="1"/>
          </p:cNvSpPr>
          <p:nvPr>
            <p:ph type="sldNum" idx="12"/>
          </p:nvPr>
        </p:nvSpPr>
        <p:spPr/>
        <p:txBody>
          <a:bodyPr/>
          <a:lstStyle/>
          <a:p>
            <a:fld id="{00000000-1234-1234-1234-123412341234}" type="slidenum">
              <a:rPr lang="en-US"/>
              <a:t>17</a:t>
            </a:fld>
            <a:endParaRPr lang="en-US"/>
          </a:p>
        </p:txBody>
      </p:sp>
    </p:spTree>
    <p:extLst>
      <p:ext uri="{BB962C8B-B14F-4D97-AF65-F5344CB8AC3E}">
        <p14:creationId xmlns:p14="http://schemas.microsoft.com/office/powerpoint/2010/main" val="1467942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1137AF-5AB0-4B70-BF45-AFCE92F8E298}"/>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36FE2E3D-8C67-478C-AC56-B3F484AFE27D}"/>
              </a:ext>
            </a:extLst>
          </p:cNvPr>
          <p:cNvSpPr txBox="1"/>
          <p:nvPr/>
        </p:nvSpPr>
        <p:spPr>
          <a:xfrm>
            <a:off x="3248730" y="339371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8" name="TextBox 17">
            <a:extLst>
              <a:ext uri="{FF2B5EF4-FFF2-40B4-BE49-F238E27FC236}">
                <a16:creationId xmlns:a16="http://schemas.microsoft.com/office/drawing/2014/main" id="{06C04B89-CB11-4EF0-A263-19190610D1B4}"/>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3" name="Google Shape;422;gac6e5831a9_0_212">
            <a:extLst>
              <a:ext uri="{FF2B5EF4-FFF2-40B4-BE49-F238E27FC236}">
                <a16:creationId xmlns:a16="http://schemas.microsoft.com/office/drawing/2014/main" id="{F7E1B734-610E-4AF8-AD38-67F6EC120003}"/>
              </a:ext>
            </a:extLst>
          </p:cNvPr>
          <p:cNvSpPr txBox="1">
            <a:spLocks/>
          </p:cNvSpPr>
          <p:nvPr/>
        </p:nvSpPr>
        <p:spPr>
          <a:xfrm>
            <a:off x="355487" y="21880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2 - Understanding the data (Patient Distances)</a:t>
            </a:r>
          </a:p>
        </p:txBody>
      </p:sp>
      <p:graphicFrame>
        <p:nvGraphicFramePr>
          <p:cNvPr id="25" name="Table 24">
            <a:extLst>
              <a:ext uri="{FF2B5EF4-FFF2-40B4-BE49-F238E27FC236}">
                <a16:creationId xmlns:a16="http://schemas.microsoft.com/office/drawing/2014/main" id="{A404C2AE-5E3D-4AB1-B774-25A074087687}"/>
              </a:ext>
            </a:extLst>
          </p:cNvPr>
          <p:cNvGraphicFramePr>
            <a:graphicFrameLocks noGrp="1"/>
          </p:cNvGraphicFramePr>
          <p:nvPr>
            <p:extLst>
              <p:ext uri="{D42A27DB-BD31-4B8C-83A1-F6EECF244321}">
                <p14:modId xmlns:p14="http://schemas.microsoft.com/office/powerpoint/2010/main" val="1994808041"/>
              </p:ext>
            </p:extLst>
          </p:nvPr>
        </p:nvGraphicFramePr>
        <p:xfrm>
          <a:off x="425302" y="628287"/>
          <a:ext cx="8060976" cy="6151478"/>
        </p:xfrm>
        <a:graphic>
          <a:graphicData uri="http://schemas.openxmlformats.org/drawingml/2006/table">
            <a:tbl>
              <a:tblPr firstRow="1" bandRow="1">
                <a:tableStyleId>{BC89EF96-8CEA-46FF-86C4-4CE0E7609802}</a:tableStyleId>
              </a:tblPr>
              <a:tblGrid>
                <a:gridCol w="440797">
                  <a:extLst>
                    <a:ext uri="{9D8B030D-6E8A-4147-A177-3AD203B41FA5}">
                      <a16:colId xmlns:a16="http://schemas.microsoft.com/office/drawing/2014/main" val="1691545139"/>
                    </a:ext>
                  </a:extLst>
                </a:gridCol>
                <a:gridCol w="2870313">
                  <a:extLst>
                    <a:ext uri="{9D8B030D-6E8A-4147-A177-3AD203B41FA5}">
                      <a16:colId xmlns:a16="http://schemas.microsoft.com/office/drawing/2014/main" val="56916907"/>
                    </a:ext>
                  </a:extLst>
                </a:gridCol>
                <a:gridCol w="2941761">
                  <a:extLst>
                    <a:ext uri="{9D8B030D-6E8A-4147-A177-3AD203B41FA5}">
                      <a16:colId xmlns:a16="http://schemas.microsoft.com/office/drawing/2014/main" val="1390276591"/>
                    </a:ext>
                  </a:extLst>
                </a:gridCol>
                <a:gridCol w="1808105">
                  <a:extLst>
                    <a:ext uri="{9D8B030D-6E8A-4147-A177-3AD203B41FA5}">
                      <a16:colId xmlns:a16="http://schemas.microsoft.com/office/drawing/2014/main" val="4177778558"/>
                    </a:ext>
                  </a:extLst>
                </a:gridCol>
              </a:tblGrid>
              <a:tr h="313056">
                <a:tc>
                  <a:txBody>
                    <a:bodyPr/>
                    <a:lstStyle/>
                    <a:p>
                      <a:pPr algn="just" rtl="0" fontAlgn="t">
                        <a:spcBef>
                          <a:spcPts val="0"/>
                        </a:spcBef>
                        <a:spcAft>
                          <a:spcPts val="0"/>
                        </a:spcAft>
                      </a:pPr>
                      <a:endParaRPr lang="en-US" sz="1200">
                        <a:solidFill>
                          <a:schemeClr val="tx1"/>
                        </a:solidFill>
                        <a:effectLst/>
                        <a:latin typeface="Times New Roman"/>
                      </a:endParaRP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Attribute</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Description</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Example</a:t>
                      </a:r>
                    </a:p>
                  </a:txBody>
                  <a:tcPr marL="66675" marR="66675" marT="66675" marB="66675"/>
                </a:tc>
                <a:extLst>
                  <a:ext uri="{0D108BD9-81ED-4DB2-BD59-A6C34878D82A}">
                    <a16:rowId xmlns:a16="http://schemas.microsoft.com/office/drawing/2014/main" val="3516868531"/>
                  </a:ext>
                </a:extLst>
              </a:tr>
              <a:tr h="494832">
                <a:tc>
                  <a:txBody>
                    <a:bodyPr/>
                    <a:lstStyle/>
                    <a:p>
                      <a:pPr algn="just" rtl="0" fontAlgn="t">
                        <a:spcBef>
                          <a:spcPts val="0"/>
                        </a:spcBef>
                        <a:spcAft>
                          <a:spcPts val="0"/>
                        </a:spcAft>
                      </a:pPr>
                      <a:r>
                        <a:rPr lang="en-US" sz="1200">
                          <a:solidFill>
                            <a:schemeClr val="tx1"/>
                          </a:solidFill>
                          <a:effectLst/>
                          <a:latin typeface="Times New Roman"/>
                        </a:rPr>
                        <a:t>1</a:t>
                      </a:r>
                    </a:p>
                  </a:txBody>
                  <a:tcPr marL="66675" marR="66675" marT="66675" marB="66675"/>
                </a:tc>
                <a:tc>
                  <a:txBody>
                    <a:bodyPr/>
                    <a:lstStyle/>
                    <a:p>
                      <a:pPr algn="just" rtl="0" fontAlgn="t">
                        <a:spcBef>
                          <a:spcPts val="0"/>
                        </a:spcBef>
                        <a:spcAft>
                          <a:spcPts val="0"/>
                        </a:spcAft>
                      </a:pPr>
                      <a:r>
                        <a:rPr lang="en-US" sz="1200" err="1">
                          <a:solidFill>
                            <a:schemeClr val="tx1"/>
                          </a:solidFill>
                          <a:effectLst/>
                          <a:latin typeface="Times New Roman"/>
                        </a:rPr>
                        <a:t>Patient_ID_Internal</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Uniquely identifies each individual patient in database</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479853</a:t>
                      </a:r>
                    </a:p>
                  </a:txBody>
                  <a:tcPr marL="66675" marR="66675" marT="66675" marB="66675"/>
                </a:tc>
                <a:extLst>
                  <a:ext uri="{0D108BD9-81ED-4DB2-BD59-A6C34878D82A}">
                    <a16:rowId xmlns:a16="http://schemas.microsoft.com/office/drawing/2014/main" val="1099074096"/>
                  </a:ext>
                </a:extLst>
              </a:tr>
              <a:tr h="858382">
                <a:tc>
                  <a:txBody>
                    <a:bodyPr/>
                    <a:lstStyle/>
                    <a:p>
                      <a:pPr algn="just" rtl="0" fontAlgn="t">
                        <a:spcBef>
                          <a:spcPts val="0"/>
                        </a:spcBef>
                        <a:spcAft>
                          <a:spcPts val="0"/>
                        </a:spcAft>
                      </a:pPr>
                      <a:r>
                        <a:rPr lang="en-US" sz="1200">
                          <a:solidFill>
                            <a:schemeClr val="tx1"/>
                          </a:solidFill>
                          <a:effectLst/>
                          <a:latin typeface="Times New Roman"/>
                        </a:rPr>
                        <a:t>2</a:t>
                      </a:r>
                    </a:p>
                  </a:txBody>
                  <a:tcPr marL="66675" marR="66675" marT="66675" marB="66675"/>
                </a:tc>
                <a:tc>
                  <a:txBody>
                    <a:bodyPr/>
                    <a:lstStyle/>
                    <a:p>
                      <a:pPr algn="just" rtl="0" fontAlgn="t">
                        <a:spcBef>
                          <a:spcPts val="0"/>
                        </a:spcBef>
                        <a:spcAft>
                          <a:spcPts val="0"/>
                        </a:spcAft>
                      </a:pPr>
                      <a:r>
                        <a:rPr lang="en-US" sz="1200" err="1">
                          <a:solidFill>
                            <a:schemeClr val="tx1"/>
                          </a:solidFill>
                          <a:effectLst/>
                          <a:latin typeface="Times New Roman"/>
                        </a:rPr>
                        <a:t>Incident_UnitLeftScene_To_PatientArrivedAtDestination_In_HHMMSS</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Provides length of time, in HHMMSS format, between when the incident unit left the scene of the incident and when patient arrived at destination</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0:19:20</a:t>
                      </a:r>
                    </a:p>
                  </a:txBody>
                  <a:tcPr marL="66675" marR="66675" marT="66675" marB="66675"/>
                </a:tc>
                <a:extLst>
                  <a:ext uri="{0D108BD9-81ED-4DB2-BD59-A6C34878D82A}">
                    <a16:rowId xmlns:a16="http://schemas.microsoft.com/office/drawing/2014/main" val="4112539666"/>
                  </a:ext>
                </a:extLst>
              </a:tr>
              <a:tr h="585720">
                <a:tc>
                  <a:txBody>
                    <a:bodyPr/>
                    <a:lstStyle/>
                    <a:p>
                      <a:pPr algn="just" rtl="0" fontAlgn="t">
                        <a:spcBef>
                          <a:spcPts val="0"/>
                        </a:spcBef>
                        <a:spcAft>
                          <a:spcPts val="0"/>
                        </a:spcAft>
                      </a:pPr>
                      <a:r>
                        <a:rPr lang="en-US" sz="1200">
                          <a:solidFill>
                            <a:schemeClr val="tx1"/>
                          </a:solidFill>
                          <a:effectLst/>
                          <a:latin typeface="Times New Roman"/>
                        </a:rPr>
                        <a:t>3</a:t>
                      </a:r>
                    </a:p>
                  </a:txBody>
                  <a:tcPr marL="66675" marR="66675" marT="66675" marB="66675"/>
                </a:tc>
                <a:tc>
                  <a:txBody>
                    <a:bodyPr/>
                    <a:lstStyle/>
                    <a:p>
                      <a:pPr algn="just" rtl="0" fontAlgn="t">
                        <a:spcBef>
                          <a:spcPts val="0"/>
                        </a:spcBef>
                        <a:spcAft>
                          <a:spcPts val="0"/>
                        </a:spcAft>
                      </a:pPr>
                      <a:r>
                        <a:rPr lang="en-US" sz="1200" err="1">
                          <a:solidFill>
                            <a:schemeClr val="tx1"/>
                          </a:solidFill>
                          <a:effectLst/>
                          <a:latin typeface="Times New Roman"/>
                        </a:rPr>
                        <a:t>Incident_Unit_Left_Scene_Date_Time</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Displays date and time when the incident unit left the scene of the incident</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1/1/2018  12:19:00 AM</a:t>
                      </a:r>
                    </a:p>
                  </a:txBody>
                  <a:tcPr marL="66675" marR="66675" marT="66675" marB="66675"/>
                </a:tc>
                <a:extLst>
                  <a:ext uri="{0D108BD9-81ED-4DB2-BD59-A6C34878D82A}">
                    <a16:rowId xmlns:a16="http://schemas.microsoft.com/office/drawing/2014/main" val="1029473591"/>
                  </a:ext>
                </a:extLst>
              </a:tr>
              <a:tr h="525128">
                <a:tc>
                  <a:txBody>
                    <a:bodyPr/>
                    <a:lstStyle/>
                    <a:p>
                      <a:pPr algn="just" rtl="0" fontAlgn="t">
                        <a:spcBef>
                          <a:spcPts val="0"/>
                        </a:spcBef>
                        <a:spcAft>
                          <a:spcPts val="0"/>
                        </a:spcAft>
                      </a:pPr>
                      <a:r>
                        <a:rPr lang="en-US" sz="1200">
                          <a:solidFill>
                            <a:schemeClr val="tx1"/>
                          </a:solidFill>
                          <a:effectLst/>
                          <a:latin typeface="Times New Roman"/>
                        </a:rPr>
                        <a:t>4</a:t>
                      </a:r>
                    </a:p>
                  </a:txBody>
                  <a:tcPr marL="66675" marR="66675" marT="66675" marB="66675"/>
                </a:tc>
                <a:tc>
                  <a:txBody>
                    <a:bodyPr/>
                    <a:lstStyle/>
                    <a:p>
                      <a:pPr algn="just" rtl="0" fontAlgn="t">
                        <a:spcBef>
                          <a:spcPts val="0"/>
                        </a:spcBef>
                        <a:spcAft>
                          <a:spcPts val="0"/>
                        </a:spcAft>
                      </a:pPr>
                      <a:r>
                        <a:rPr lang="en-US" sz="1200" err="1">
                          <a:solidFill>
                            <a:schemeClr val="tx1"/>
                          </a:solidFill>
                          <a:effectLst/>
                          <a:latin typeface="Times New Roman"/>
                        </a:rPr>
                        <a:t>Incident_Patient_Arrived_At_Destination_Date_Time</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Displays date and time when patient arrived at destination</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1/1/2018  12:39:00 AM</a:t>
                      </a:r>
                    </a:p>
                  </a:txBody>
                  <a:tcPr marL="66675" marR="66675" marT="66675" marB="66675"/>
                </a:tc>
                <a:extLst>
                  <a:ext uri="{0D108BD9-81ED-4DB2-BD59-A6C34878D82A}">
                    <a16:rowId xmlns:a16="http://schemas.microsoft.com/office/drawing/2014/main" val="3465786563"/>
                  </a:ext>
                </a:extLst>
              </a:tr>
              <a:tr h="494832">
                <a:tc>
                  <a:txBody>
                    <a:bodyPr/>
                    <a:lstStyle/>
                    <a:p>
                      <a:pPr algn="just" rtl="0" fontAlgn="t">
                        <a:spcBef>
                          <a:spcPts val="0"/>
                        </a:spcBef>
                        <a:spcAft>
                          <a:spcPts val="0"/>
                        </a:spcAft>
                      </a:pPr>
                      <a:r>
                        <a:rPr lang="en-US" sz="1200">
                          <a:solidFill>
                            <a:schemeClr val="tx1"/>
                          </a:solidFill>
                          <a:effectLst/>
                          <a:latin typeface="Times New Roman"/>
                        </a:rPr>
                        <a:t>5</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Feet</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Gives distance between incident scene and hospital in terms of feet(ft)</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37484.09521</a:t>
                      </a:r>
                    </a:p>
                  </a:txBody>
                  <a:tcPr marL="66675" marR="66675" marT="66675" marB="66675"/>
                </a:tc>
                <a:extLst>
                  <a:ext uri="{0D108BD9-81ED-4DB2-BD59-A6C34878D82A}">
                    <a16:rowId xmlns:a16="http://schemas.microsoft.com/office/drawing/2014/main" val="2943041218"/>
                  </a:ext>
                </a:extLst>
              </a:tr>
              <a:tr h="494832">
                <a:tc>
                  <a:txBody>
                    <a:bodyPr/>
                    <a:lstStyle/>
                    <a:p>
                      <a:pPr algn="just" rtl="0" fontAlgn="t">
                        <a:spcBef>
                          <a:spcPts val="0"/>
                        </a:spcBef>
                        <a:spcAft>
                          <a:spcPts val="0"/>
                        </a:spcAft>
                      </a:pPr>
                      <a:r>
                        <a:rPr lang="en-US" sz="1200">
                          <a:solidFill>
                            <a:schemeClr val="tx1"/>
                          </a:solidFill>
                          <a:effectLst/>
                          <a:latin typeface="Times New Roman"/>
                        </a:rPr>
                        <a:t>6</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Miles</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Gives distance between incident scene and hospital in terms of miles (mi)</a:t>
                      </a:r>
                    </a:p>
                  </a:txBody>
                  <a:tcPr marL="66675" marR="66675" marT="66675" marB="66675"/>
                </a:tc>
                <a:tc>
                  <a:txBody>
                    <a:bodyPr/>
                    <a:lstStyle/>
                    <a:p>
                      <a:pPr algn="just" rtl="0" fontAlgn="t">
                        <a:spcBef>
                          <a:spcPts val="0"/>
                        </a:spcBef>
                        <a:spcAft>
                          <a:spcPts val="0"/>
                        </a:spcAft>
                      </a:pPr>
                      <a:r>
                        <a:rPr lang="en-US" sz="1200">
                          <a:solidFill>
                            <a:schemeClr val="tx1"/>
                          </a:solidFill>
                          <a:effectLst/>
                          <a:latin typeface="Times New Roman"/>
                        </a:rPr>
                        <a:t>7.099260456</a:t>
                      </a:r>
                    </a:p>
                  </a:txBody>
                  <a:tcPr marL="66675" marR="66675" marT="66675" marB="66675"/>
                </a:tc>
                <a:extLst>
                  <a:ext uri="{0D108BD9-81ED-4DB2-BD59-A6C34878D82A}">
                    <a16:rowId xmlns:a16="http://schemas.microsoft.com/office/drawing/2014/main" val="3831479841"/>
                  </a:ext>
                </a:extLst>
              </a:tr>
              <a:tr h="676607">
                <a:tc>
                  <a:txBody>
                    <a:bodyPr/>
                    <a:lstStyle/>
                    <a:p>
                      <a:pPr lvl="0" algn="just">
                        <a:spcBef>
                          <a:spcPts val="0"/>
                        </a:spcBef>
                        <a:spcAft>
                          <a:spcPts val="0"/>
                        </a:spcAft>
                        <a:buNone/>
                      </a:pPr>
                      <a:r>
                        <a:rPr lang="en-US" sz="1200">
                          <a:solidFill>
                            <a:schemeClr val="tx1"/>
                          </a:solidFill>
                          <a:effectLst/>
                          <a:latin typeface="Times New Roman"/>
                        </a:rPr>
                        <a:t>7</a:t>
                      </a:r>
                    </a:p>
                  </a:txBody>
                  <a:tcPr marL="66675" marR="66675" marT="66675" marB="66675"/>
                </a:tc>
                <a:tc>
                  <a:txBody>
                    <a:bodyPr/>
                    <a:lstStyle/>
                    <a:p>
                      <a:pPr lvl="0" algn="just">
                        <a:lnSpc>
                          <a:spcPct val="100000"/>
                        </a:lnSpc>
                        <a:spcBef>
                          <a:spcPts val="0"/>
                        </a:spcBef>
                        <a:spcAft>
                          <a:spcPts val="0"/>
                        </a:spcAft>
                        <a:buNone/>
                      </a:pPr>
                      <a:r>
                        <a:rPr lang="en-US" sz="1200" b="0" i="0" u="none" strike="noStrike" noProof="0" err="1">
                          <a:solidFill>
                            <a:schemeClr val="tx1"/>
                          </a:solidFill>
                          <a:effectLst/>
                          <a:latin typeface="Times New Roman"/>
                        </a:rPr>
                        <a:t>Medication_Given_RXCUI_Code</a:t>
                      </a:r>
                      <a:endParaRPr lang="en-US" sz="1200" err="1">
                        <a:solidFill>
                          <a:schemeClr val="tx1"/>
                        </a:solidFill>
                        <a:latin typeface="Times New Roman"/>
                      </a:endParaRPr>
                    </a:p>
                  </a:txBody>
                  <a:tcPr marL="66675" marR="66675" marT="66675" marB="66675"/>
                </a:tc>
                <a:tc>
                  <a:txBody>
                    <a:bodyPr/>
                    <a:lstStyle/>
                    <a:p>
                      <a:pPr lvl="0" algn="just">
                        <a:spcBef>
                          <a:spcPts val="0"/>
                        </a:spcBef>
                        <a:spcAft>
                          <a:spcPts val="0"/>
                        </a:spcAft>
                        <a:buNone/>
                      </a:pPr>
                      <a:r>
                        <a:rPr lang="en-US" sz="1200" b="0" i="0" u="none" strike="noStrike" noProof="0">
                          <a:solidFill>
                            <a:schemeClr val="tx1"/>
                          </a:solidFill>
                          <a:effectLst/>
                          <a:latin typeface="Times New Roman"/>
                        </a:rPr>
                        <a:t>Provides corresponding numerical code for value of </a:t>
                      </a:r>
                      <a:r>
                        <a:rPr lang="en-US" sz="1200" b="0" i="0" u="none" strike="noStrike" noProof="0" err="1">
                          <a:solidFill>
                            <a:schemeClr val="tx1"/>
                          </a:solidFill>
                          <a:effectLst/>
                          <a:latin typeface="Times New Roman"/>
                        </a:rPr>
                        <a:t>Medication_Given_Description</a:t>
                      </a:r>
                      <a:r>
                        <a:rPr lang="en-US" sz="1200" b="0" i="0" u="none" strike="noStrike" noProof="0">
                          <a:solidFill>
                            <a:schemeClr val="tx1"/>
                          </a:solidFill>
                          <a:effectLst/>
                          <a:latin typeface="Times New Roman"/>
                        </a:rPr>
                        <a:t> field </a:t>
                      </a:r>
                      <a:endParaRPr lang="en-US" sz="1200">
                        <a:solidFill>
                          <a:schemeClr val="tx1"/>
                        </a:solidFill>
                        <a:latin typeface="Times New Roman"/>
                      </a:endParaRPr>
                    </a:p>
                  </a:txBody>
                  <a:tcPr marL="66675" marR="66675" marT="66675" marB="66675"/>
                </a:tc>
                <a:tc>
                  <a:txBody>
                    <a:bodyPr/>
                    <a:lstStyle/>
                    <a:p>
                      <a:pPr lvl="0" algn="just">
                        <a:spcBef>
                          <a:spcPts val="0"/>
                        </a:spcBef>
                        <a:spcAft>
                          <a:spcPts val="0"/>
                        </a:spcAft>
                        <a:buNone/>
                      </a:pPr>
                      <a:r>
                        <a:rPr lang="en-US" sz="1200">
                          <a:solidFill>
                            <a:schemeClr val="tx1"/>
                          </a:solidFill>
                          <a:effectLst/>
                          <a:latin typeface="Times New Roman"/>
                        </a:rPr>
                        <a:t>7806</a:t>
                      </a:r>
                    </a:p>
                  </a:txBody>
                  <a:tcPr marL="66675" marR="66675" marT="66675" marB="66675"/>
                </a:tc>
                <a:extLst>
                  <a:ext uri="{0D108BD9-81ED-4DB2-BD59-A6C34878D82A}">
                    <a16:rowId xmlns:a16="http://schemas.microsoft.com/office/drawing/2014/main" val="3983477038"/>
                  </a:ext>
                </a:extLst>
              </a:tr>
              <a:tr h="494832">
                <a:tc>
                  <a:txBody>
                    <a:bodyPr/>
                    <a:lstStyle/>
                    <a:p>
                      <a:pPr lvl="0" algn="just">
                        <a:spcBef>
                          <a:spcPts val="0"/>
                        </a:spcBef>
                        <a:spcAft>
                          <a:spcPts val="0"/>
                        </a:spcAft>
                        <a:buNone/>
                      </a:pPr>
                      <a:r>
                        <a:rPr lang="en-US" sz="1200">
                          <a:solidFill>
                            <a:schemeClr val="tx1"/>
                          </a:solidFill>
                          <a:effectLst/>
                          <a:latin typeface="Times New Roman"/>
                        </a:rPr>
                        <a:t>8</a:t>
                      </a:r>
                    </a:p>
                  </a:txBody>
                  <a:tcPr marL="66675" marR="66675" marT="66675" marB="66675"/>
                </a:tc>
                <a:tc>
                  <a:txBody>
                    <a:bodyPr/>
                    <a:lstStyle/>
                    <a:p>
                      <a:pPr lvl="0" algn="just">
                        <a:lnSpc>
                          <a:spcPct val="100000"/>
                        </a:lnSpc>
                        <a:spcBef>
                          <a:spcPts val="0"/>
                        </a:spcBef>
                        <a:spcAft>
                          <a:spcPts val="0"/>
                        </a:spcAft>
                        <a:buNone/>
                      </a:pPr>
                      <a:r>
                        <a:rPr lang="en-US" sz="1200" b="0" i="0" u="none" strike="noStrike" noProof="0" err="1">
                          <a:solidFill>
                            <a:schemeClr val="tx1"/>
                          </a:solidFill>
                          <a:effectLst/>
                          <a:latin typeface="Times New Roman"/>
                        </a:rPr>
                        <a:t>Medication_Given_Description</a:t>
                      </a:r>
                      <a:endParaRPr lang="en-US" sz="1200" err="1">
                        <a:solidFill>
                          <a:schemeClr val="tx1"/>
                        </a:solidFill>
                        <a:latin typeface="Times New Roman"/>
                      </a:endParaRPr>
                    </a:p>
                  </a:txBody>
                  <a:tcPr marL="66675" marR="66675" marT="66675" marB="66675"/>
                </a:tc>
                <a:tc>
                  <a:txBody>
                    <a:bodyPr/>
                    <a:lstStyle/>
                    <a:p>
                      <a:pPr lvl="0" algn="just">
                        <a:spcBef>
                          <a:spcPts val="0"/>
                        </a:spcBef>
                        <a:spcAft>
                          <a:spcPts val="0"/>
                        </a:spcAft>
                        <a:buNone/>
                      </a:pPr>
                      <a:r>
                        <a:rPr lang="en-US" sz="1200" b="0" i="0" u="none" strike="noStrike" noProof="0">
                          <a:solidFill>
                            <a:schemeClr val="tx1"/>
                          </a:solidFill>
                          <a:effectLst/>
                          <a:latin typeface="Times New Roman"/>
                        </a:rPr>
                        <a:t>Describes type of medication that was given to patient</a:t>
                      </a:r>
                      <a:endParaRPr lang="en-US" sz="1200">
                        <a:solidFill>
                          <a:schemeClr val="tx1"/>
                        </a:solidFill>
                        <a:latin typeface="Times New Roman"/>
                      </a:endParaRPr>
                    </a:p>
                  </a:txBody>
                  <a:tcPr marL="66675" marR="66675" marT="66675" marB="66675"/>
                </a:tc>
                <a:tc>
                  <a:txBody>
                    <a:bodyPr/>
                    <a:lstStyle/>
                    <a:p>
                      <a:pPr lvl="0" algn="just">
                        <a:spcBef>
                          <a:spcPts val="0"/>
                        </a:spcBef>
                        <a:spcAft>
                          <a:spcPts val="0"/>
                        </a:spcAft>
                        <a:buNone/>
                      </a:pPr>
                      <a:r>
                        <a:rPr lang="en-US" sz="1200">
                          <a:solidFill>
                            <a:schemeClr val="tx1"/>
                          </a:solidFill>
                          <a:effectLst/>
                          <a:latin typeface="Times New Roman"/>
                        </a:rPr>
                        <a:t>Oxygen</a:t>
                      </a:r>
                    </a:p>
                  </a:txBody>
                  <a:tcPr marL="66675" marR="66675" marT="66675" marB="66675"/>
                </a:tc>
                <a:extLst>
                  <a:ext uri="{0D108BD9-81ED-4DB2-BD59-A6C34878D82A}">
                    <a16:rowId xmlns:a16="http://schemas.microsoft.com/office/drawing/2014/main" val="782133596"/>
                  </a:ext>
                </a:extLst>
              </a:tr>
              <a:tr h="676607">
                <a:tc>
                  <a:txBody>
                    <a:bodyPr/>
                    <a:lstStyle/>
                    <a:p>
                      <a:pPr lvl="0" algn="just">
                        <a:spcBef>
                          <a:spcPts val="0"/>
                        </a:spcBef>
                        <a:spcAft>
                          <a:spcPts val="0"/>
                        </a:spcAft>
                        <a:buNone/>
                      </a:pPr>
                      <a:r>
                        <a:rPr lang="en-US" sz="1200">
                          <a:solidFill>
                            <a:schemeClr val="tx1"/>
                          </a:solidFill>
                          <a:effectLst/>
                          <a:latin typeface="Times New Roman"/>
                        </a:rPr>
                        <a:t>9</a:t>
                      </a:r>
                    </a:p>
                  </a:txBody>
                  <a:tcPr marL="66675" marR="66675" marT="66675" marB="66675"/>
                </a:tc>
                <a:tc>
                  <a:txBody>
                    <a:bodyPr/>
                    <a:lstStyle/>
                    <a:p>
                      <a:pPr lvl="0" algn="just">
                        <a:spcBef>
                          <a:spcPts val="0"/>
                        </a:spcBef>
                        <a:spcAft>
                          <a:spcPts val="0"/>
                        </a:spcAft>
                        <a:buNone/>
                      </a:pPr>
                      <a:r>
                        <a:rPr lang="en-US" sz="1200" b="0" i="0" u="none" strike="noStrike" noProof="0" err="1">
                          <a:solidFill>
                            <a:schemeClr val="tx1"/>
                          </a:solidFill>
                          <a:effectLst/>
                          <a:latin typeface="Times New Roman"/>
                        </a:rPr>
                        <a:t>Procedure_Performed_Code</a:t>
                      </a:r>
                      <a:endParaRPr lang="en-US" sz="1200" err="1">
                        <a:solidFill>
                          <a:schemeClr val="tx1"/>
                        </a:solidFill>
                        <a:latin typeface="Times New Roman"/>
                      </a:endParaRPr>
                    </a:p>
                  </a:txBody>
                  <a:tcPr marL="66675" marR="66675" marT="66675" marB="66675"/>
                </a:tc>
                <a:tc>
                  <a:txBody>
                    <a:bodyPr/>
                    <a:lstStyle/>
                    <a:p>
                      <a:pPr lvl="0" algn="just">
                        <a:lnSpc>
                          <a:spcPct val="100000"/>
                        </a:lnSpc>
                        <a:spcBef>
                          <a:spcPts val="0"/>
                        </a:spcBef>
                        <a:spcAft>
                          <a:spcPts val="0"/>
                        </a:spcAft>
                        <a:buNone/>
                      </a:pPr>
                      <a:r>
                        <a:rPr lang="en-US" sz="1200" b="0" i="0" u="none" strike="noStrike" noProof="0">
                          <a:solidFill>
                            <a:schemeClr val="tx1"/>
                          </a:solidFill>
                          <a:effectLst/>
                          <a:latin typeface="Times New Roman"/>
                        </a:rPr>
                        <a:t>Provides corresponding numerical code for value of Procedure_ </a:t>
                      </a:r>
                      <a:r>
                        <a:rPr lang="en-US" sz="1200" b="0" i="0" u="none" strike="noStrike" noProof="0" err="1">
                          <a:solidFill>
                            <a:schemeClr val="tx1"/>
                          </a:solidFill>
                          <a:effectLst/>
                          <a:latin typeface="Times New Roman"/>
                        </a:rPr>
                        <a:t>Performed_Description</a:t>
                      </a:r>
                      <a:r>
                        <a:rPr lang="en-US" sz="1200" b="0" i="0" u="none" strike="noStrike" noProof="0">
                          <a:solidFill>
                            <a:schemeClr val="tx1"/>
                          </a:solidFill>
                          <a:effectLst/>
                          <a:latin typeface="Times New Roman"/>
                        </a:rPr>
                        <a:t> field</a:t>
                      </a:r>
                      <a:endParaRPr lang="en-US" sz="1200">
                        <a:solidFill>
                          <a:schemeClr val="tx1"/>
                        </a:solidFill>
                        <a:latin typeface="Times New Roman"/>
                      </a:endParaRPr>
                    </a:p>
                  </a:txBody>
                  <a:tcPr marL="66675" marR="66675" marT="66675" marB="66675"/>
                </a:tc>
                <a:tc>
                  <a:txBody>
                    <a:bodyPr/>
                    <a:lstStyle/>
                    <a:p>
                      <a:pPr lvl="0" algn="just">
                        <a:spcBef>
                          <a:spcPts val="0"/>
                        </a:spcBef>
                        <a:spcAft>
                          <a:spcPts val="0"/>
                        </a:spcAft>
                        <a:buNone/>
                      </a:pPr>
                      <a:r>
                        <a:rPr lang="en-US" sz="1200" b="0" i="0" u="none" strike="noStrike" noProof="0">
                          <a:solidFill>
                            <a:schemeClr val="tx1"/>
                          </a:solidFill>
                          <a:effectLst/>
                          <a:latin typeface="Times New Roman"/>
                        </a:rPr>
                        <a:t>392230005</a:t>
                      </a:r>
                      <a:endParaRPr lang="en-US" sz="1200">
                        <a:solidFill>
                          <a:schemeClr val="tx1"/>
                        </a:solidFill>
                        <a:latin typeface="Times New Roman"/>
                      </a:endParaRPr>
                    </a:p>
                  </a:txBody>
                  <a:tcPr marL="66675" marR="66675" marT="66675" marB="66675"/>
                </a:tc>
                <a:extLst>
                  <a:ext uri="{0D108BD9-81ED-4DB2-BD59-A6C34878D82A}">
                    <a16:rowId xmlns:a16="http://schemas.microsoft.com/office/drawing/2014/main" val="2988312867"/>
                  </a:ext>
                </a:extLst>
              </a:tr>
              <a:tr h="494832">
                <a:tc>
                  <a:txBody>
                    <a:bodyPr/>
                    <a:lstStyle/>
                    <a:p>
                      <a:pPr lvl="0" algn="just">
                        <a:spcBef>
                          <a:spcPts val="0"/>
                        </a:spcBef>
                        <a:spcAft>
                          <a:spcPts val="0"/>
                        </a:spcAft>
                        <a:buNone/>
                      </a:pPr>
                      <a:r>
                        <a:rPr lang="en-US" sz="1200">
                          <a:solidFill>
                            <a:schemeClr val="tx1"/>
                          </a:solidFill>
                          <a:effectLst/>
                          <a:latin typeface="Times New Roman"/>
                        </a:rPr>
                        <a:t>10</a:t>
                      </a:r>
                    </a:p>
                  </a:txBody>
                  <a:tcPr marL="66675" marR="66675" marT="66675" marB="66675"/>
                </a:tc>
                <a:tc>
                  <a:txBody>
                    <a:bodyPr/>
                    <a:lstStyle/>
                    <a:p>
                      <a:pPr lvl="0" algn="just">
                        <a:spcBef>
                          <a:spcPts val="0"/>
                        </a:spcBef>
                        <a:spcAft>
                          <a:spcPts val="0"/>
                        </a:spcAft>
                        <a:buNone/>
                      </a:pPr>
                      <a:r>
                        <a:rPr lang="en-US" sz="1200" b="0" i="0" u="none" strike="noStrike" noProof="0">
                          <a:solidFill>
                            <a:schemeClr val="tx1"/>
                          </a:solidFill>
                          <a:effectLst/>
                          <a:latin typeface="Times New Roman"/>
                        </a:rPr>
                        <a:t>Procedure_ </a:t>
                      </a:r>
                      <a:r>
                        <a:rPr lang="en-US" sz="1200" b="0" i="0" u="none" strike="noStrike" noProof="0" err="1">
                          <a:solidFill>
                            <a:schemeClr val="tx1"/>
                          </a:solidFill>
                          <a:effectLst/>
                          <a:latin typeface="Times New Roman"/>
                        </a:rPr>
                        <a:t>Performed_Description</a:t>
                      </a:r>
                      <a:endParaRPr lang="en-US" sz="1200" err="1">
                        <a:solidFill>
                          <a:schemeClr val="tx1"/>
                        </a:solidFill>
                        <a:latin typeface="Times New Roman"/>
                      </a:endParaRPr>
                    </a:p>
                  </a:txBody>
                  <a:tcPr marL="66675" marR="66675" marT="66675" marB="66675"/>
                </a:tc>
                <a:tc>
                  <a:txBody>
                    <a:bodyPr/>
                    <a:lstStyle/>
                    <a:p>
                      <a:pPr lvl="0" algn="just">
                        <a:spcBef>
                          <a:spcPts val="0"/>
                        </a:spcBef>
                        <a:spcAft>
                          <a:spcPts val="0"/>
                        </a:spcAft>
                        <a:buNone/>
                      </a:pPr>
                      <a:r>
                        <a:rPr lang="en-US" sz="1200" b="0" i="0" u="none" strike="noStrike" noProof="0">
                          <a:solidFill>
                            <a:schemeClr val="tx1"/>
                          </a:solidFill>
                          <a:effectLst/>
                          <a:latin typeface="Times New Roman"/>
                        </a:rPr>
                        <a:t>Describes type of medical procedure that occurred</a:t>
                      </a:r>
                      <a:endParaRPr lang="en-US" sz="1200">
                        <a:solidFill>
                          <a:schemeClr val="tx1"/>
                        </a:solidFill>
                        <a:latin typeface="Times New Roman"/>
                      </a:endParaRPr>
                    </a:p>
                  </a:txBody>
                  <a:tcPr marL="66675" marR="66675" marT="66675" marB="66675"/>
                </a:tc>
                <a:tc>
                  <a:txBody>
                    <a:bodyPr/>
                    <a:lstStyle/>
                    <a:p>
                      <a:pPr lvl="0" algn="just">
                        <a:spcBef>
                          <a:spcPts val="0"/>
                        </a:spcBef>
                        <a:spcAft>
                          <a:spcPts val="0"/>
                        </a:spcAft>
                        <a:buNone/>
                      </a:pPr>
                      <a:r>
                        <a:rPr lang="en-US" sz="1200" b="0" i="0" u="none" strike="noStrike" noProof="0">
                          <a:solidFill>
                            <a:schemeClr val="tx1"/>
                          </a:solidFill>
                          <a:effectLst/>
                          <a:latin typeface="Times New Roman"/>
                        </a:rPr>
                        <a:t>IV Start - Extremity Vein (arm or leg)</a:t>
                      </a:r>
                      <a:endParaRPr lang="en-US" sz="1200">
                        <a:solidFill>
                          <a:schemeClr val="tx1"/>
                        </a:solidFill>
                        <a:latin typeface="Times New Roman"/>
                      </a:endParaRPr>
                    </a:p>
                  </a:txBody>
                  <a:tcPr marL="66675" marR="66675" marT="66675" marB="66675"/>
                </a:tc>
                <a:extLst>
                  <a:ext uri="{0D108BD9-81ED-4DB2-BD59-A6C34878D82A}">
                    <a16:rowId xmlns:a16="http://schemas.microsoft.com/office/drawing/2014/main" val="1332346216"/>
                  </a:ext>
                </a:extLst>
              </a:tr>
            </a:tbl>
          </a:graphicData>
        </a:graphic>
      </p:graphicFrame>
      <p:sp>
        <p:nvSpPr>
          <p:cNvPr id="26" name="TextBox 25">
            <a:extLst>
              <a:ext uri="{FF2B5EF4-FFF2-40B4-BE49-F238E27FC236}">
                <a16:creationId xmlns:a16="http://schemas.microsoft.com/office/drawing/2014/main" id="{759CD489-6A88-497A-929B-14DA692272A5}"/>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815874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4" name="Google Shape;422;gac6e5831a9_0_212">
            <a:extLst>
              <a:ext uri="{FF2B5EF4-FFF2-40B4-BE49-F238E27FC236}">
                <a16:creationId xmlns:a16="http://schemas.microsoft.com/office/drawing/2014/main" id="{65A0980B-C710-4E95-8B43-78E95907F0C8}"/>
              </a:ext>
            </a:extLst>
          </p:cNvPr>
          <p:cNvSpPr txBox="1">
            <a:spLocks/>
          </p:cNvSpPr>
          <p:nvPr/>
        </p:nvSpPr>
        <p:spPr>
          <a:xfrm>
            <a:off x="355487" y="21880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2 - Exploratory data analysis</a:t>
            </a:r>
          </a:p>
        </p:txBody>
      </p:sp>
      <p:pic>
        <p:nvPicPr>
          <p:cNvPr id="6" name="Picture 6" descr="Chart, histogram&#10;&#10;Description automatically generated">
            <a:extLst>
              <a:ext uri="{FF2B5EF4-FFF2-40B4-BE49-F238E27FC236}">
                <a16:creationId xmlns:a16="http://schemas.microsoft.com/office/drawing/2014/main" id="{704DA71E-EA3D-47D4-8091-608128BF1FBD}"/>
              </a:ext>
            </a:extLst>
          </p:cNvPr>
          <p:cNvPicPr>
            <a:picLocks noChangeAspect="1"/>
          </p:cNvPicPr>
          <p:nvPr/>
        </p:nvPicPr>
        <p:blipFill>
          <a:blip r:embed="rId3"/>
          <a:stretch>
            <a:fillRect/>
          </a:stretch>
        </p:blipFill>
        <p:spPr>
          <a:xfrm>
            <a:off x="476153" y="671709"/>
            <a:ext cx="7631053" cy="48591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 name="Picture 2" descr="A close up of a sign&#10;&#10;Description automatically generated">
            <a:extLst>
              <a:ext uri="{FF2B5EF4-FFF2-40B4-BE49-F238E27FC236}">
                <a16:creationId xmlns:a16="http://schemas.microsoft.com/office/drawing/2014/main" id="{D92A5577-5FBE-4619-B5A5-A7CD40E3C885}"/>
              </a:ext>
            </a:extLst>
          </p:cNvPr>
          <p:cNvPicPr>
            <a:picLocks noChangeAspect="1"/>
          </p:cNvPicPr>
          <p:nvPr/>
        </p:nvPicPr>
        <p:blipFill>
          <a:blip r:embed="rId3"/>
          <a:stretch>
            <a:fillRect/>
          </a:stretch>
        </p:blipFill>
        <p:spPr>
          <a:xfrm>
            <a:off x="3081205" y="2050098"/>
            <a:ext cx="2743200" cy="2752725"/>
          </a:xfrm>
          <a:prstGeom prst="rect">
            <a:avLst/>
          </a:prstGeom>
        </p:spPr>
      </p:pic>
      <p:sp>
        <p:nvSpPr>
          <p:cNvPr id="4" name="Text Placeholder 3">
            <a:extLst>
              <a:ext uri="{FF2B5EF4-FFF2-40B4-BE49-F238E27FC236}">
                <a16:creationId xmlns:a16="http://schemas.microsoft.com/office/drawing/2014/main" id="{455F7C5C-1B94-41BC-A962-4502EBCDB202}"/>
              </a:ext>
            </a:extLst>
          </p:cNvPr>
          <p:cNvSpPr>
            <a:spLocks noGrp="1"/>
          </p:cNvSpPr>
          <p:nvPr>
            <p:ph type="body" idx="1"/>
          </p:nvPr>
        </p:nvSpPr>
        <p:spPr>
          <a:xfrm>
            <a:off x="304800" y="381000"/>
            <a:ext cx="8077200" cy="320249"/>
          </a:xfrm>
        </p:spPr>
        <p:txBody>
          <a:bodyPr/>
          <a:lstStyle/>
          <a:p>
            <a:r>
              <a:rPr lang="en-US" sz="1600">
                <a:latin typeface="Times New Roman"/>
              </a:rPr>
              <a:t>Team Patriots</a:t>
            </a:r>
          </a:p>
        </p:txBody>
      </p:sp>
      <p:sp>
        <p:nvSpPr>
          <p:cNvPr id="5" name="TextBox 4">
            <a:extLst>
              <a:ext uri="{FF2B5EF4-FFF2-40B4-BE49-F238E27FC236}">
                <a16:creationId xmlns:a16="http://schemas.microsoft.com/office/drawing/2014/main" id="{20BDE91F-FE9D-4DD4-9855-251E7454C219}"/>
              </a:ext>
            </a:extLst>
          </p:cNvPr>
          <p:cNvSpPr txBox="1"/>
          <p:nvPr/>
        </p:nvSpPr>
        <p:spPr>
          <a:xfrm>
            <a:off x="257994" y="898835"/>
            <a:ext cx="8562496"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00000A"/>
                </a:solidFill>
                <a:latin typeface="Times New Roman"/>
                <a:cs typeface="Segoe UI"/>
              </a:rPr>
              <a:t>George Mason University</a:t>
            </a:r>
            <a:r>
              <a:rPr lang="en-US" sz="2800">
                <a:solidFill>
                  <a:srgbClr val="00000A"/>
                </a:solidFill>
                <a:latin typeface="Times New Roman"/>
                <a:cs typeface="Calibri"/>
              </a:rPr>
              <a:t> </a:t>
            </a:r>
          </a:p>
          <a:p>
            <a:pPr algn="ctr"/>
            <a:r>
              <a:rPr lang="en-US" sz="1900" b="1">
                <a:solidFill>
                  <a:srgbClr val="00000A"/>
                </a:solidFill>
                <a:latin typeface="Times New Roman"/>
                <a:cs typeface="Segoe UI"/>
              </a:rPr>
              <a:t>Fairfax County Fire and Rescue Department/GMU Data Lab</a:t>
            </a:r>
            <a:r>
              <a:rPr lang="en-US" sz="1900">
                <a:solidFill>
                  <a:srgbClr val="00000A"/>
                </a:solidFill>
                <a:latin typeface="Times New Roman"/>
                <a:cs typeface="Calibri"/>
              </a:rPr>
              <a:t> </a:t>
            </a:r>
          </a:p>
        </p:txBody>
      </p:sp>
      <p:sp>
        <p:nvSpPr>
          <p:cNvPr id="7" name="TextBox 6">
            <a:extLst>
              <a:ext uri="{FF2B5EF4-FFF2-40B4-BE49-F238E27FC236}">
                <a16:creationId xmlns:a16="http://schemas.microsoft.com/office/drawing/2014/main" id="{D8EBD2B8-9184-4110-8EA6-C87F162794BE}"/>
              </a:ext>
            </a:extLst>
          </p:cNvPr>
          <p:cNvSpPr txBox="1"/>
          <p:nvPr/>
        </p:nvSpPr>
        <p:spPr>
          <a:xfrm>
            <a:off x="2476712" y="5040974"/>
            <a:ext cx="39521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rgbClr val="00000A"/>
                </a:solidFill>
                <a:latin typeface="Times New Roman"/>
                <a:cs typeface="Segoe UI"/>
              </a:rPr>
              <a:t>DAEN 690-001 Capstone (Fall 2020)</a:t>
            </a:r>
            <a:r>
              <a:rPr lang="en-US" sz="1800">
                <a:solidFill>
                  <a:srgbClr val="00000A"/>
                </a:solidFill>
                <a:latin typeface="Times New Roman"/>
                <a:cs typeface="Calibri"/>
              </a:rPr>
              <a:t> </a:t>
            </a:r>
          </a:p>
          <a:p>
            <a:pPr algn="ctr"/>
            <a:r>
              <a:rPr lang="en-US" sz="1800" b="1">
                <a:latin typeface="Times New Roman"/>
                <a:cs typeface="Segoe UI"/>
              </a:rPr>
              <a:t>Team Patriots </a:t>
            </a:r>
            <a:r>
              <a:rPr lang="en-US" sz="1800">
                <a:latin typeface="Times New Roman"/>
                <a:cs typeface="Calibri"/>
              </a:rPr>
              <a:t> </a:t>
            </a:r>
          </a:p>
        </p:txBody>
      </p:sp>
    </p:spTree>
    <p:extLst>
      <p:ext uri="{BB962C8B-B14F-4D97-AF65-F5344CB8AC3E}">
        <p14:creationId xmlns:p14="http://schemas.microsoft.com/office/powerpoint/2010/main" val="3325504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3" name="Google Shape;623;ga8f1511867_2_0"/>
          <p:cNvPicPr preferRelativeResize="0"/>
          <p:nvPr/>
        </p:nvPicPr>
        <p:blipFill rotWithShape="1">
          <a:blip r:embed="rId3">
            <a:alphaModFix/>
          </a:blip>
          <a:srcRect/>
          <a:stretch/>
        </p:blipFill>
        <p:spPr>
          <a:xfrm>
            <a:off x="356329" y="832579"/>
            <a:ext cx="8077200" cy="5029200"/>
          </a:xfrm>
          <a:prstGeom prst="rect">
            <a:avLst/>
          </a:prstGeom>
          <a:noFill/>
          <a:ln>
            <a:noFill/>
          </a:ln>
        </p:spPr>
      </p:pic>
      <p:sp>
        <p:nvSpPr>
          <p:cNvPr id="4" name="Google Shape;422;gac6e5831a9_0_212">
            <a:extLst>
              <a:ext uri="{FF2B5EF4-FFF2-40B4-BE49-F238E27FC236}">
                <a16:creationId xmlns:a16="http://schemas.microsoft.com/office/drawing/2014/main" id="{D6F69FAC-065A-43D7-A430-F0AD96C49899}"/>
              </a:ext>
            </a:extLst>
          </p:cNvPr>
          <p:cNvSpPr txBox="1">
            <a:spLocks/>
          </p:cNvSpPr>
          <p:nvPr/>
        </p:nvSpPr>
        <p:spPr>
          <a:xfrm>
            <a:off x="355487" y="332294"/>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2 - Visualizations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31" name="Google Shape;631;ga8f1511867_2_7"/>
          <p:cNvPicPr preferRelativeResize="0"/>
          <p:nvPr/>
        </p:nvPicPr>
        <p:blipFill rotWithShape="1">
          <a:blip r:embed="rId3">
            <a:alphaModFix/>
          </a:blip>
          <a:srcRect/>
          <a:stretch/>
        </p:blipFill>
        <p:spPr>
          <a:xfrm>
            <a:off x="356328" y="736227"/>
            <a:ext cx="8036565" cy="5164765"/>
          </a:xfrm>
          <a:prstGeom prst="rect">
            <a:avLst/>
          </a:prstGeom>
          <a:noFill/>
          <a:ln>
            <a:noFill/>
          </a:ln>
        </p:spPr>
      </p:pic>
      <p:sp>
        <p:nvSpPr>
          <p:cNvPr id="4" name="Google Shape;422;gac6e5831a9_0_212">
            <a:extLst>
              <a:ext uri="{FF2B5EF4-FFF2-40B4-BE49-F238E27FC236}">
                <a16:creationId xmlns:a16="http://schemas.microsoft.com/office/drawing/2014/main" id="{B45C215B-6B1C-42AA-8767-C427B61D4CDB}"/>
              </a:ext>
            </a:extLst>
          </p:cNvPr>
          <p:cNvSpPr txBox="1">
            <a:spLocks/>
          </p:cNvSpPr>
          <p:nvPr/>
        </p:nvSpPr>
        <p:spPr>
          <a:xfrm>
            <a:off x="336749" y="275013"/>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2 - Visualizations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9" name="Google Shape;639;ga8f1511867_2_15"/>
          <p:cNvPicPr preferRelativeResize="0"/>
          <p:nvPr/>
        </p:nvPicPr>
        <p:blipFill rotWithShape="1">
          <a:blip r:embed="rId3">
            <a:alphaModFix/>
          </a:blip>
          <a:srcRect/>
          <a:stretch/>
        </p:blipFill>
        <p:spPr>
          <a:xfrm>
            <a:off x="389120" y="729521"/>
            <a:ext cx="7978662" cy="5109882"/>
          </a:xfrm>
          <a:prstGeom prst="rect">
            <a:avLst/>
          </a:prstGeom>
          <a:noFill/>
          <a:ln>
            <a:noFill/>
          </a:ln>
        </p:spPr>
      </p:pic>
      <p:sp>
        <p:nvSpPr>
          <p:cNvPr id="4" name="Google Shape;422;gac6e5831a9_0_212">
            <a:extLst>
              <a:ext uri="{FF2B5EF4-FFF2-40B4-BE49-F238E27FC236}">
                <a16:creationId xmlns:a16="http://schemas.microsoft.com/office/drawing/2014/main" id="{86C0BFCA-3FE4-4565-AFC8-474AF362A694}"/>
              </a:ext>
            </a:extLst>
          </p:cNvPr>
          <p:cNvSpPr txBox="1">
            <a:spLocks/>
          </p:cNvSpPr>
          <p:nvPr/>
        </p:nvSpPr>
        <p:spPr>
          <a:xfrm>
            <a:off x="288368" y="209901"/>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2 - Visualizations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7" name="Google Shape;647;ga8f1511867_2_23"/>
          <p:cNvPicPr preferRelativeResize="0"/>
          <p:nvPr/>
        </p:nvPicPr>
        <p:blipFill rotWithShape="1">
          <a:blip r:embed="rId3">
            <a:alphaModFix/>
          </a:blip>
          <a:srcRect/>
          <a:stretch/>
        </p:blipFill>
        <p:spPr>
          <a:xfrm>
            <a:off x="463464" y="722100"/>
            <a:ext cx="7858595" cy="5298142"/>
          </a:xfrm>
          <a:prstGeom prst="rect">
            <a:avLst/>
          </a:prstGeom>
          <a:noFill/>
          <a:ln>
            <a:noFill/>
          </a:ln>
        </p:spPr>
      </p:pic>
      <p:sp>
        <p:nvSpPr>
          <p:cNvPr id="4" name="Google Shape;422;gac6e5831a9_0_212">
            <a:extLst>
              <a:ext uri="{FF2B5EF4-FFF2-40B4-BE49-F238E27FC236}">
                <a16:creationId xmlns:a16="http://schemas.microsoft.com/office/drawing/2014/main" id="{4F98DCE6-8DDB-4A06-B868-62273F98F8F7}"/>
              </a:ext>
            </a:extLst>
          </p:cNvPr>
          <p:cNvSpPr txBox="1">
            <a:spLocks/>
          </p:cNvSpPr>
          <p:nvPr/>
        </p:nvSpPr>
        <p:spPr>
          <a:xfrm>
            <a:off x="355487" y="209431"/>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2 - Visualizations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C8E8D5-35CE-4676-9482-5D4B69E20EE5}"/>
              </a:ext>
            </a:extLst>
          </p:cNvPr>
          <p:cNvSpPr>
            <a:spLocks noGrp="1"/>
          </p:cNvSpPr>
          <p:nvPr>
            <p:ph type="body" idx="2"/>
          </p:nvPr>
        </p:nvSpPr>
        <p:spPr/>
        <p:txBody>
          <a:bodyPr/>
          <a:lstStyle/>
          <a:p>
            <a:pPr marL="685800" indent="-457200">
              <a:lnSpc>
                <a:spcPct val="114999"/>
              </a:lnSpc>
              <a:buChar char="•"/>
            </a:pPr>
            <a:r>
              <a:rPr lang="en-US" sz="2000">
                <a:latin typeface="Times New Roman"/>
                <a:ea typeface="+mn-lt"/>
                <a:cs typeface="+mn-lt"/>
              </a:rPr>
              <a:t>Linear regression models</a:t>
            </a:r>
          </a:p>
          <a:p>
            <a:pPr marL="1143000" lvl="1" indent="-457200">
              <a:lnSpc>
                <a:spcPct val="114999"/>
              </a:lnSpc>
              <a:buChar char="•"/>
            </a:pPr>
            <a:r>
              <a:rPr lang="en-US" sz="2000">
                <a:latin typeface="Times New Roman"/>
                <a:ea typeface="+mn-lt"/>
                <a:cs typeface="+mn-lt"/>
              </a:rPr>
              <a:t>Procedures performed </a:t>
            </a:r>
            <a:r>
              <a:rPr lang="en-US" sz="2000">
                <a:latin typeface="Times New Roman"/>
                <a:ea typeface="+mn-lt"/>
                <a:cs typeface="Times New Roman"/>
              </a:rPr>
              <a:t>→ T</a:t>
            </a:r>
            <a:r>
              <a:rPr lang="en-US" sz="2000">
                <a:latin typeface="Times New Roman"/>
                <a:ea typeface="+mn-lt"/>
                <a:cs typeface="+mn-lt"/>
              </a:rPr>
              <a:t>he wound -burn care procedure increases incident distance from the hospital relative to an EMS call involving an airway – clear/suction procedure (baseline) by 36544.857 feet </a:t>
            </a:r>
          </a:p>
          <a:p>
            <a:pPr marL="685800" lvl="1" indent="0">
              <a:lnSpc>
                <a:spcPct val="114999"/>
              </a:lnSpc>
            </a:pPr>
            <a:endParaRPr lang="en-US" sz="2000">
              <a:latin typeface="Times New Roman"/>
              <a:ea typeface="+mn-lt"/>
              <a:cs typeface="+mn-lt"/>
            </a:endParaRPr>
          </a:p>
          <a:p>
            <a:pPr marL="1143000" lvl="1" indent="-457200">
              <a:lnSpc>
                <a:spcPct val="114999"/>
              </a:lnSpc>
              <a:buChar char="•"/>
            </a:pPr>
            <a:r>
              <a:rPr lang="en-US" sz="2000">
                <a:latin typeface="Times New Roman"/>
                <a:ea typeface="+mn-lt"/>
                <a:cs typeface="+mn-lt"/>
              </a:rPr>
              <a:t>Medications administered </a:t>
            </a:r>
            <a:r>
              <a:rPr lang="en-US" sz="2000">
                <a:latin typeface="Times New Roman"/>
                <a:ea typeface="+mn-lt"/>
                <a:cs typeface="Times New Roman"/>
              </a:rPr>
              <a:t>→ medication</a:t>
            </a:r>
            <a:r>
              <a:rPr lang="en-US" sz="2000">
                <a:latin typeface="Times New Roman"/>
                <a:ea typeface="+mn-lt"/>
                <a:cs typeface="+mn-lt"/>
              </a:rPr>
              <a:t> diazepam (valium) increases incident distance from the hospital relative to an EMS call involving aspirin (baseline) by 32419.578 feet</a:t>
            </a:r>
          </a:p>
        </p:txBody>
      </p:sp>
      <p:sp>
        <p:nvSpPr>
          <p:cNvPr id="9" name="Google Shape;422;gac6e5831a9_0_212">
            <a:extLst>
              <a:ext uri="{FF2B5EF4-FFF2-40B4-BE49-F238E27FC236}">
                <a16:creationId xmlns:a16="http://schemas.microsoft.com/office/drawing/2014/main" id="{89AAEEBC-9AB0-487C-8418-DF7DFB1E1AA0}"/>
              </a:ext>
            </a:extLst>
          </p:cNvPr>
          <p:cNvSpPr txBox="1">
            <a:spLocks/>
          </p:cNvSpPr>
          <p:nvPr/>
        </p:nvSpPr>
        <p:spPr>
          <a:xfrm>
            <a:off x="355487" y="209431"/>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2 - Results</a:t>
            </a:r>
          </a:p>
        </p:txBody>
      </p:sp>
    </p:spTree>
    <p:extLst>
      <p:ext uri="{BB962C8B-B14F-4D97-AF65-F5344CB8AC3E}">
        <p14:creationId xmlns:p14="http://schemas.microsoft.com/office/powerpoint/2010/main" val="1970836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F841-1908-4DA5-9AB2-E6A105C8637C}"/>
              </a:ext>
            </a:extLst>
          </p:cNvPr>
          <p:cNvSpPr>
            <a:spLocks noGrp="1"/>
          </p:cNvSpPr>
          <p:nvPr>
            <p:ph type="title"/>
          </p:nvPr>
        </p:nvSpPr>
        <p:spPr>
          <a:xfrm>
            <a:off x="824000" y="1867918"/>
            <a:ext cx="7865019" cy="2781049"/>
          </a:xfrm>
        </p:spPr>
        <p:txBody>
          <a:bodyPr/>
          <a:lstStyle/>
          <a:p>
            <a:pPr algn="ctr"/>
            <a:r>
              <a:rPr lang="en-US" sz="2800" b="0">
                <a:solidFill>
                  <a:schemeClr val="tx1"/>
                </a:solidFill>
                <a:latin typeface="Times New Roman"/>
              </a:rPr>
              <a:t>(3)</a:t>
            </a:r>
            <a:br>
              <a:rPr lang="en-US" sz="2800" b="0">
                <a:solidFill>
                  <a:schemeClr val="tx1"/>
                </a:solidFill>
                <a:latin typeface="Times New Roman"/>
              </a:rPr>
            </a:br>
            <a:r>
              <a:rPr lang="en-US" sz="2800" b="0">
                <a:solidFill>
                  <a:schemeClr val="tx1"/>
                </a:solidFill>
                <a:latin typeface="Times New Roman"/>
                <a:cs typeface="Times New Roman"/>
              </a:rPr>
              <a:t>How frequently are units dispatched within X minutes of becoming available. X to be established, </a:t>
            </a:r>
            <a:r>
              <a:rPr lang="en-US" sz="2800">
                <a:solidFill>
                  <a:schemeClr val="tx1"/>
                </a:solidFill>
                <a:latin typeface="Times New Roman"/>
                <a:cs typeface="Times New Roman"/>
              </a:rPr>
              <a:t>in</a:t>
            </a:r>
            <a:r>
              <a:rPr lang="en-US" sz="2800" b="0">
                <a:solidFill>
                  <a:schemeClr val="tx1"/>
                </a:solidFill>
                <a:latin typeface="Times New Roman"/>
                <a:cs typeface="Times New Roman"/>
              </a:rPr>
              <a:t> minutes.</a:t>
            </a:r>
            <a:endParaRPr lang="en-US" sz="2800">
              <a:solidFill>
                <a:schemeClr val="tx1"/>
              </a:solidFill>
              <a:latin typeface="Times New Roman"/>
              <a:cs typeface="Times New Roman"/>
            </a:endParaRPr>
          </a:p>
          <a:p>
            <a:pPr algn="ctr"/>
            <a:r>
              <a:rPr lang="en-US" sz="2400" b="0">
                <a:solidFill>
                  <a:schemeClr val="tx1"/>
                </a:solidFill>
                <a:latin typeface="Times New Roman"/>
              </a:rPr>
              <a:t>  </a:t>
            </a:r>
            <a:endParaRPr lang="en-US" sz="2400" b="0">
              <a:solidFill>
                <a:schemeClr val="tx1"/>
              </a:solidFill>
              <a:latin typeface="Times New Roman"/>
              <a:cs typeface="Times New Roman"/>
            </a:endParaRPr>
          </a:p>
          <a:p>
            <a:endParaRPr lang="en-US"/>
          </a:p>
        </p:txBody>
      </p:sp>
      <p:sp>
        <p:nvSpPr>
          <p:cNvPr id="3" name="Slide Number Placeholder 2">
            <a:extLst>
              <a:ext uri="{FF2B5EF4-FFF2-40B4-BE49-F238E27FC236}">
                <a16:creationId xmlns:a16="http://schemas.microsoft.com/office/drawing/2014/main" id="{5093410C-8798-417A-B3FE-234CF350217C}"/>
              </a:ext>
            </a:extLst>
          </p:cNvPr>
          <p:cNvSpPr>
            <a:spLocks noGrp="1"/>
          </p:cNvSpPr>
          <p:nvPr>
            <p:ph type="sldNum" idx="12"/>
          </p:nvPr>
        </p:nvSpPr>
        <p:spPr/>
        <p:txBody>
          <a:bodyPr/>
          <a:lstStyle/>
          <a:p>
            <a:fld id="{00000000-1234-1234-1234-123412341234}" type="slidenum">
              <a:rPr lang="en-US"/>
              <a:t>25</a:t>
            </a:fld>
            <a:endParaRPr lang="en-US"/>
          </a:p>
        </p:txBody>
      </p:sp>
    </p:spTree>
    <p:extLst>
      <p:ext uri="{BB962C8B-B14F-4D97-AF65-F5344CB8AC3E}">
        <p14:creationId xmlns:p14="http://schemas.microsoft.com/office/powerpoint/2010/main" val="1550647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2;gac6e5831a9_0_212">
            <a:extLst>
              <a:ext uri="{FF2B5EF4-FFF2-40B4-BE49-F238E27FC236}">
                <a16:creationId xmlns:a16="http://schemas.microsoft.com/office/drawing/2014/main" id="{AC829F9B-E369-4B44-9A9E-88919B53ABA6}"/>
              </a:ext>
            </a:extLst>
          </p:cNvPr>
          <p:cNvSpPr txBox="1">
            <a:spLocks/>
          </p:cNvSpPr>
          <p:nvPr/>
        </p:nvSpPr>
        <p:spPr>
          <a:xfrm>
            <a:off x="355487" y="21880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3- Understanding the data (Incident by unit)</a:t>
            </a:r>
          </a:p>
        </p:txBody>
      </p:sp>
      <p:graphicFrame>
        <p:nvGraphicFramePr>
          <p:cNvPr id="7" name="Table 6">
            <a:extLst>
              <a:ext uri="{FF2B5EF4-FFF2-40B4-BE49-F238E27FC236}">
                <a16:creationId xmlns:a16="http://schemas.microsoft.com/office/drawing/2014/main" id="{5A78A3D5-A8BB-4040-8E3A-89AED4B8DAF8}"/>
              </a:ext>
            </a:extLst>
          </p:cNvPr>
          <p:cNvGraphicFramePr>
            <a:graphicFrameLocks noGrp="1"/>
          </p:cNvGraphicFramePr>
          <p:nvPr>
            <p:extLst>
              <p:ext uri="{D42A27DB-BD31-4B8C-83A1-F6EECF244321}">
                <p14:modId xmlns:p14="http://schemas.microsoft.com/office/powerpoint/2010/main" val="3950324779"/>
              </p:ext>
            </p:extLst>
          </p:nvPr>
        </p:nvGraphicFramePr>
        <p:xfrm>
          <a:off x="378409" y="711738"/>
          <a:ext cx="8064027" cy="3785254"/>
        </p:xfrm>
        <a:graphic>
          <a:graphicData uri="http://schemas.openxmlformats.org/drawingml/2006/table">
            <a:tbl>
              <a:tblPr firstRow="1" bandRow="1">
                <a:tableStyleId>{BC89EF96-8CEA-46FF-86C4-4CE0E7609802}</a:tableStyleId>
              </a:tblPr>
              <a:tblGrid>
                <a:gridCol w="496548">
                  <a:extLst>
                    <a:ext uri="{9D8B030D-6E8A-4147-A177-3AD203B41FA5}">
                      <a16:colId xmlns:a16="http://schemas.microsoft.com/office/drawing/2014/main" val="827680882"/>
                    </a:ext>
                  </a:extLst>
                </a:gridCol>
                <a:gridCol w="1189844">
                  <a:extLst>
                    <a:ext uri="{9D8B030D-6E8A-4147-A177-3AD203B41FA5}">
                      <a16:colId xmlns:a16="http://schemas.microsoft.com/office/drawing/2014/main" val="1606859407"/>
                    </a:ext>
                  </a:extLst>
                </a:gridCol>
                <a:gridCol w="4651403">
                  <a:extLst>
                    <a:ext uri="{9D8B030D-6E8A-4147-A177-3AD203B41FA5}">
                      <a16:colId xmlns:a16="http://schemas.microsoft.com/office/drawing/2014/main" val="2437031172"/>
                    </a:ext>
                  </a:extLst>
                </a:gridCol>
                <a:gridCol w="1726232">
                  <a:extLst>
                    <a:ext uri="{9D8B030D-6E8A-4147-A177-3AD203B41FA5}">
                      <a16:colId xmlns:a16="http://schemas.microsoft.com/office/drawing/2014/main" val="3162026003"/>
                    </a:ext>
                  </a:extLst>
                </a:gridCol>
              </a:tblGrid>
              <a:tr h="309263">
                <a:tc>
                  <a:txBody>
                    <a:bodyPr/>
                    <a:lstStyle/>
                    <a:p>
                      <a:pPr rtl="0" fontAlgn="t">
                        <a:spcBef>
                          <a:spcPts val="0"/>
                        </a:spcBef>
                        <a:spcAft>
                          <a:spcPts val="0"/>
                        </a:spcAft>
                      </a:pPr>
                      <a:endParaRPr lang="en-US" sz="1200">
                        <a:solidFill>
                          <a:schemeClr val="tx1"/>
                        </a:solidFill>
                        <a:effectLst/>
                        <a:latin typeface="Times New Roman"/>
                      </a:endParaRP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Attribute</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Description</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Example</a:t>
                      </a:r>
                    </a:p>
                  </a:txBody>
                  <a:tcPr marL="66675" marR="66675" marT="66675" marB="66675"/>
                </a:tc>
                <a:extLst>
                  <a:ext uri="{0D108BD9-81ED-4DB2-BD59-A6C34878D82A}">
                    <a16:rowId xmlns:a16="http://schemas.microsoft.com/office/drawing/2014/main" val="4285110712"/>
                  </a:ext>
                </a:extLst>
              </a:tr>
              <a:tr h="400222">
                <a:tc>
                  <a:txBody>
                    <a:bodyPr/>
                    <a:lstStyle/>
                    <a:p>
                      <a:pPr rtl="0" fontAlgn="t">
                        <a:spcBef>
                          <a:spcPts val="0"/>
                        </a:spcBef>
                        <a:spcAft>
                          <a:spcPts val="0"/>
                        </a:spcAft>
                      </a:pPr>
                      <a:r>
                        <a:rPr lang="en-US" sz="1200">
                          <a:solidFill>
                            <a:schemeClr val="tx1"/>
                          </a:solidFill>
                          <a:effectLst/>
                          <a:latin typeface="Times New Roman"/>
                        </a:rPr>
                        <a:t>1</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Incident #</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Uniquely identifies each individual incident in database</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E180010058</a:t>
                      </a:r>
                    </a:p>
                  </a:txBody>
                  <a:tcPr marL="66675" marR="66675" marT="66675" marB="66675"/>
                </a:tc>
                <a:extLst>
                  <a:ext uri="{0D108BD9-81ED-4DB2-BD59-A6C34878D82A}">
                    <a16:rowId xmlns:a16="http://schemas.microsoft.com/office/drawing/2014/main" val="154979799"/>
                  </a:ext>
                </a:extLst>
              </a:tr>
              <a:tr h="491182">
                <a:tc>
                  <a:txBody>
                    <a:bodyPr/>
                    <a:lstStyle/>
                    <a:p>
                      <a:pPr rtl="0" fontAlgn="t">
                        <a:spcBef>
                          <a:spcPts val="0"/>
                        </a:spcBef>
                        <a:spcAft>
                          <a:spcPts val="0"/>
                        </a:spcAft>
                      </a:pPr>
                      <a:r>
                        <a:rPr lang="en-US" sz="1200">
                          <a:solidFill>
                            <a:schemeClr val="tx1"/>
                          </a:solidFill>
                          <a:effectLst/>
                          <a:latin typeface="Times New Roman"/>
                        </a:rPr>
                        <a:t>2</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Event Type Code</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Provides a shorthand abbreviation of the Event Type in the following column</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GASIN</a:t>
                      </a:r>
                    </a:p>
                  </a:txBody>
                  <a:tcPr marL="66675" marR="66675" marT="66675" marB="66675"/>
                </a:tc>
                <a:extLst>
                  <a:ext uri="{0D108BD9-81ED-4DB2-BD59-A6C34878D82A}">
                    <a16:rowId xmlns:a16="http://schemas.microsoft.com/office/drawing/2014/main" val="1295831973"/>
                  </a:ext>
                </a:extLst>
              </a:tr>
              <a:tr h="309263">
                <a:tc>
                  <a:txBody>
                    <a:bodyPr/>
                    <a:lstStyle/>
                    <a:p>
                      <a:pPr rtl="0" fontAlgn="t">
                        <a:spcBef>
                          <a:spcPts val="0"/>
                        </a:spcBef>
                        <a:spcAft>
                          <a:spcPts val="0"/>
                        </a:spcAft>
                      </a:pPr>
                      <a:r>
                        <a:rPr lang="en-US" sz="1200">
                          <a:solidFill>
                            <a:schemeClr val="tx1"/>
                          </a:solidFill>
                          <a:effectLst/>
                          <a:latin typeface="Times New Roman"/>
                        </a:rPr>
                        <a:t>3</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Event Type</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Explains the type of event that occurred</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GAS LEAK: INSIDE</a:t>
                      </a:r>
                    </a:p>
                  </a:txBody>
                  <a:tcPr marL="66675" marR="66675" marT="66675" marB="66675"/>
                </a:tc>
                <a:extLst>
                  <a:ext uri="{0D108BD9-81ED-4DB2-BD59-A6C34878D82A}">
                    <a16:rowId xmlns:a16="http://schemas.microsoft.com/office/drawing/2014/main" val="4130614193"/>
                  </a:ext>
                </a:extLst>
              </a:tr>
              <a:tr h="491182">
                <a:tc>
                  <a:txBody>
                    <a:bodyPr/>
                    <a:lstStyle/>
                    <a:p>
                      <a:pPr rtl="0" fontAlgn="t">
                        <a:spcBef>
                          <a:spcPts val="0"/>
                        </a:spcBef>
                        <a:spcAft>
                          <a:spcPts val="0"/>
                        </a:spcAft>
                      </a:pPr>
                      <a:r>
                        <a:rPr lang="en-US" sz="1200">
                          <a:solidFill>
                            <a:schemeClr val="tx1"/>
                          </a:solidFill>
                          <a:effectLst/>
                          <a:latin typeface="Times New Roman"/>
                        </a:rPr>
                        <a:t>4</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Event Category</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Provides a letter for each type of event category that occurred: E for EMS, F for fire, and P for public service</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F</a:t>
                      </a:r>
                    </a:p>
                  </a:txBody>
                  <a:tcPr marL="66675" marR="66675" marT="66675" marB="66675"/>
                </a:tc>
                <a:extLst>
                  <a:ext uri="{0D108BD9-81ED-4DB2-BD59-A6C34878D82A}">
                    <a16:rowId xmlns:a16="http://schemas.microsoft.com/office/drawing/2014/main" val="1319751702"/>
                  </a:ext>
                </a:extLst>
              </a:tr>
              <a:tr h="491182">
                <a:tc>
                  <a:txBody>
                    <a:bodyPr/>
                    <a:lstStyle/>
                    <a:p>
                      <a:pPr rtl="0" fontAlgn="t">
                        <a:spcBef>
                          <a:spcPts val="0"/>
                        </a:spcBef>
                        <a:spcAft>
                          <a:spcPts val="0"/>
                        </a:spcAft>
                      </a:pPr>
                      <a:r>
                        <a:rPr lang="en-US" sz="1200">
                          <a:solidFill>
                            <a:schemeClr val="tx1"/>
                          </a:solidFill>
                          <a:effectLst/>
                          <a:latin typeface="Times New Roman"/>
                        </a:rPr>
                        <a:t>5</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Unit ID</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Explains the ID of the unit that was dispatched to the scene of the incident</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E425</a:t>
                      </a:r>
                    </a:p>
                  </a:txBody>
                  <a:tcPr marL="66675" marR="66675" marT="66675" marB="66675"/>
                </a:tc>
                <a:extLst>
                  <a:ext uri="{0D108BD9-81ED-4DB2-BD59-A6C34878D82A}">
                    <a16:rowId xmlns:a16="http://schemas.microsoft.com/office/drawing/2014/main" val="661288923"/>
                  </a:ext>
                </a:extLst>
              </a:tr>
              <a:tr h="454798">
                <a:tc>
                  <a:txBody>
                    <a:bodyPr/>
                    <a:lstStyle/>
                    <a:p>
                      <a:pPr rtl="0" fontAlgn="t">
                        <a:spcBef>
                          <a:spcPts val="0"/>
                        </a:spcBef>
                        <a:spcAft>
                          <a:spcPts val="0"/>
                        </a:spcAft>
                      </a:pPr>
                      <a:r>
                        <a:rPr lang="en-US" sz="1200">
                          <a:solidFill>
                            <a:schemeClr val="tx1"/>
                          </a:solidFill>
                          <a:effectLst/>
                          <a:latin typeface="Times New Roman"/>
                        </a:rPr>
                        <a:t>6</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Unit Type</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Explains the type of unit that was dispatched to the scene of the incident</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Engine</a:t>
                      </a:r>
                    </a:p>
                  </a:txBody>
                  <a:tcPr marL="66675" marR="66675" marT="66675" marB="66675"/>
                </a:tc>
                <a:extLst>
                  <a:ext uri="{0D108BD9-81ED-4DB2-BD59-A6C34878D82A}">
                    <a16:rowId xmlns:a16="http://schemas.microsoft.com/office/drawing/2014/main" val="2523767562"/>
                  </a:ext>
                </a:extLst>
              </a:tr>
              <a:tr h="400222">
                <a:tc>
                  <a:txBody>
                    <a:bodyPr/>
                    <a:lstStyle/>
                    <a:p>
                      <a:pPr rtl="0" fontAlgn="t">
                        <a:spcBef>
                          <a:spcPts val="0"/>
                        </a:spcBef>
                        <a:spcAft>
                          <a:spcPts val="0"/>
                        </a:spcAft>
                      </a:pPr>
                      <a:r>
                        <a:rPr lang="en-US" sz="1200">
                          <a:solidFill>
                            <a:schemeClr val="tx1"/>
                          </a:solidFill>
                          <a:effectLst/>
                          <a:latin typeface="Times New Roman"/>
                        </a:rPr>
                        <a:t>7</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Dispatched</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The time that the unit was dispatched to the scene of the incident</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1/1/2018  12:28:58 AM</a:t>
                      </a:r>
                    </a:p>
                  </a:txBody>
                  <a:tcPr marL="66675" marR="66675" marT="66675" marB="66675"/>
                </a:tc>
                <a:extLst>
                  <a:ext uri="{0D108BD9-81ED-4DB2-BD59-A6C34878D82A}">
                    <a16:rowId xmlns:a16="http://schemas.microsoft.com/office/drawing/2014/main" val="2722812147"/>
                  </a:ext>
                </a:extLst>
              </a:tr>
              <a:tr h="400222">
                <a:tc>
                  <a:txBody>
                    <a:bodyPr/>
                    <a:lstStyle/>
                    <a:p>
                      <a:pPr rtl="0" fontAlgn="t">
                        <a:spcBef>
                          <a:spcPts val="0"/>
                        </a:spcBef>
                        <a:spcAft>
                          <a:spcPts val="0"/>
                        </a:spcAft>
                      </a:pPr>
                      <a:r>
                        <a:rPr lang="en-US" sz="1200">
                          <a:solidFill>
                            <a:schemeClr val="tx1"/>
                          </a:solidFill>
                          <a:effectLst/>
                          <a:latin typeface="Times New Roman"/>
                        </a:rPr>
                        <a:t>8</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Available</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The time that the unit was available for next incident</a:t>
                      </a:r>
                    </a:p>
                  </a:txBody>
                  <a:tcPr marL="66675" marR="66675" marT="66675" marB="66675"/>
                </a:tc>
                <a:tc>
                  <a:txBody>
                    <a:bodyPr/>
                    <a:lstStyle/>
                    <a:p>
                      <a:pPr rtl="0" fontAlgn="t">
                        <a:spcBef>
                          <a:spcPts val="0"/>
                        </a:spcBef>
                        <a:spcAft>
                          <a:spcPts val="0"/>
                        </a:spcAft>
                      </a:pPr>
                      <a:r>
                        <a:rPr lang="en-US" sz="1200">
                          <a:solidFill>
                            <a:schemeClr val="tx1"/>
                          </a:solidFill>
                          <a:effectLst/>
                          <a:latin typeface="Times New Roman"/>
                        </a:rPr>
                        <a:t>1/1/2018  12:39:37 AM</a:t>
                      </a:r>
                    </a:p>
                  </a:txBody>
                  <a:tcPr marL="66675" marR="66675" marT="66675" marB="66675"/>
                </a:tc>
                <a:extLst>
                  <a:ext uri="{0D108BD9-81ED-4DB2-BD59-A6C34878D82A}">
                    <a16:rowId xmlns:a16="http://schemas.microsoft.com/office/drawing/2014/main" val="3250081487"/>
                  </a:ext>
                </a:extLst>
              </a:tr>
            </a:tbl>
          </a:graphicData>
        </a:graphic>
      </p:graphicFrame>
      <p:pic>
        <p:nvPicPr>
          <p:cNvPr id="2" name="Picture 2" descr="Table&#10;&#10;Description automatically generated">
            <a:extLst>
              <a:ext uri="{FF2B5EF4-FFF2-40B4-BE49-F238E27FC236}">
                <a16:creationId xmlns:a16="http://schemas.microsoft.com/office/drawing/2014/main" id="{6918BA22-4E08-4363-8737-E408D93AD00B}"/>
              </a:ext>
            </a:extLst>
          </p:cNvPr>
          <p:cNvPicPr>
            <a:picLocks noChangeAspect="1"/>
          </p:cNvPicPr>
          <p:nvPr/>
        </p:nvPicPr>
        <p:blipFill>
          <a:blip r:embed="rId2"/>
          <a:stretch>
            <a:fillRect/>
          </a:stretch>
        </p:blipFill>
        <p:spPr>
          <a:xfrm>
            <a:off x="356955" y="4715458"/>
            <a:ext cx="8074075" cy="147911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1646C9D-7ABB-42AB-9286-20B77ACB3953}"/>
                  </a:ext>
                </a:extLst>
              </p14:cNvPr>
              <p14:cNvContentPartPr/>
              <p14:nvPr/>
            </p14:nvContentPartPr>
            <p14:xfrm>
              <a:off x="7639964" y="4879433"/>
              <a:ext cx="828674" cy="295275"/>
            </p14:xfrm>
          </p:contentPart>
        </mc:Choice>
        <mc:Fallback xmlns="">
          <p:pic>
            <p:nvPicPr>
              <p:cNvPr id="3" name="Ink 2">
                <a:extLst>
                  <a:ext uri="{FF2B5EF4-FFF2-40B4-BE49-F238E27FC236}">
                    <a16:creationId xmlns:a16="http://schemas.microsoft.com/office/drawing/2014/main" id="{A1646C9D-7ABB-42AB-9286-20B77ACB3953}"/>
                  </a:ext>
                </a:extLst>
              </p:cNvPr>
              <p:cNvPicPr/>
              <p:nvPr/>
            </p:nvPicPr>
            <p:blipFill>
              <a:blip r:embed="rId4"/>
              <a:stretch>
                <a:fillRect/>
              </a:stretch>
            </p:blipFill>
            <p:spPr>
              <a:xfrm>
                <a:off x="7621902" y="4861581"/>
                <a:ext cx="864436" cy="3306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2824220-2032-4C86-BA29-163CD60738B8}"/>
                  </a:ext>
                </a:extLst>
              </p14:cNvPr>
              <p14:cNvContentPartPr/>
              <p14:nvPr/>
            </p14:nvContentPartPr>
            <p14:xfrm>
              <a:off x="6761339" y="5129978"/>
              <a:ext cx="790574" cy="266699"/>
            </p14:xfrm>
          </p:contentPart>
        </mc:Choice>
        <mc:Fallback xmlns="">
          <p:pic>
            <p:nvPicPr>
              <p:cNvPr id="4" name="Ink 3">
                <a:extLst>
                  <a:ext uri="{FF2B5EF4-FFF2-40B4-BE49-F238E27FC236}">
                    <a16:creationId xmlns:a16="http://schemas.microsoft.com/office/drawing/2014/main" id="{12824220-2032-4C86-BA29-163CD60738B8}"/>
                  </a:ext>
                </a:extLst>
              </p:cNvPr>
              <p:cNvPicPr/>
              <p:nvPr/>
            </p:nvPicPr>
            <p:blipFill>
              <a:blip r:embed="rId6"/>
              <a:stretch>
                <a:fillRect/>
              </a:stretch>
            </p:blipFill>
            <p:spPr>
              <a:xfrm>
                <a:off x="6743339" y="5112316"/>
                <a:ext cx="826215" cy="301670"/>
              </a:xfrm>
              <a:prstGeom prst="rect">
                <a:avLst/>
              </a:prstGeom>
            </p:spPr>
          </p:pic>
        </mc:Fallback>
      </mc:AlternateContent>
    </p:spTree>
    <p:extLst>
      <p:ext uri="{BB962C8B-B14F-4D97-AF65-F5344CB8AC3E}">
        <p14:creationId xmlns:p14="http://schemas.microsoft.com/office/powerpoint/2010/main" val="627307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 name="Google Shape;422;gac6e5831a9_0_212">
            <a:extLst>
              <a:ext uri="{FF2B5EF4-FFF2-40B4-BE49-F238E27FC236}">
                <a16:creationId xmlns:a16="http://schemas.microsoft.com/office/drawing/2014/main" id="{66920BF7-1DA8-4F99-8780-9B1A0E254A85}"/>
              </a:ext>
            </a:extLst>
          </p:cNvPr>
          <p:cNvSpPr txBox="1">
            <a:spLocks/>
          </p:cNvSpPr>
          <p:nvPr/>
        </p:nvSpPr>
        <p:spPr>
          <a:xfrm>
            <a:off x="355487" y="21880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3 - Exploratory data analysis</a:t>
            </a:r>
          </a:p>
        </p:txBody>
      </p:sp>
      <p:pic>
        <p:nvPicPr>
          <p:cNvPr id="2" name="Picture 2" descr="Chart, bar chart, histogram&#10;&#10;Description automatically generated">
            <a:extLst>
              <a:ext uri="{FF2B5EF4-FFF2-40B4-BE49-F238E27FC236}">
                <a16:creationId xmlns:a16="http://schemas.microsoft.com/office/drawing/2014/main" id="{3FB789A6-1978-4278-8866-2D936CB5FB92}"/>
              </a:ext>
            </a:extLst>
          </p:cNvPr>
          <p:cNvPicPr>
            <a:picLocks noChangeAspect="1"/>
          </p:cNvPicPr>
          <p:nvPr/>
        </p:nvPicPr>
        <p:blipFill>
          <a:blip r:embed="rId3"/>
          <a:stretch>
            <a:fillRect/>
          </a:stretch>
        </p:blipFill>
        <p:spPr>
          <a:xfrm>
            <a:off x="412982" y="1002185"/>
            <a:ext cx="8021922" cy="472728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5" name="Google Shape;505;gac6e5831a9_0_558"/>
          <p:cNvSpPr txBox="1">
            <a:spLocks noGrp="1"/>
          </p:cNvSpPr>
          <p:nvPr>
            <p:ph type="body" idx="1"/>
          </p:nvPr>
        </p:nvSpPr>
        <p:spPr>
          <a:xfrm>
            <a:off x="417562" y="776386"/>
            <a:ext cx="8010568" cy="5319664"/>
          </a:xfrm>
          <a:prstGeom prst="rect">
            <a:avLst/>
          </a:prstGeom>
          <a:noFill/>
          <a:ln>
            <a:noFill/>
          </a:ln>
        </p:spPr>
        <p:txBody>
          <a:bodyPr spcFirstLastPara="1" wrap="square" lIns="91425" tIns="45700" rIns="91425" bIns="45700" anchor="t" anchorCtr="0">
            <a:noAutofit/>
          </a:bodyPr>
          <a:lstStyle/>
          <a:p>
            <a:pPr marL="0" lvl="0" indent="0" algn="just" rtl="0">
              <a:spcBef>
                <a:spcPts val="360"/>
              </a:spcBef>
              <a:spcAft>
                <a:spcPts val="0"/>
              </a:spcAft>
              <a:buSzPts val="1300"/>
              <a:buNone/>
            </a:pPr>
            <a:r>
              <a:rPr lang="en-US" sz="1600" dirty="0">
                <a:solidFill>
                  <a:schemeClr val="accent6">
                    <a:lumMod val="50000"/>
                  </a:schemeClr>
                </a:solidFill>
                <a:latin typeface="Times New Roman"/>
              </a:rPr>
              <a:t>Steps performed to solve the problem:</a:t>
            </a:r>
          </a:p>
          <a:p>
            <a:pPr indent="-311150" algn="just">
              <a:buAutoNum type="arabicParenR"/>
            </a:pPr>
            <a:r>
              <a:rPr lang="en-US" sz="1600" dirty="0">
                <a:solidFill>
                  <a:schemeClr val="tx1"/>
                </a:solidFill>
                <a:latin typeface="Times New Roman"/>
              </a:rPr>
              <a:t>Sort data by unit id,</a:t>
            </a:r>
            <a:r>
              <a:rPr lang="en-US" sz="1600" dirty="0">
                <a:solidFill>
                  <a:schemeClr val="tx1"/>
                </a:solidFill>
                <a:latin typeface="Times New Roman"/>
                <a:cs typeface="Times New Roman"/>
              </a:rPr>
              <a:t> event category, and</a:t>
            </a:r>
            <a:r>
              <a:rPr lang="en-US" sz="1600" dirty="0">
                <a:solidFill>
                  <a:schemeClr val="tx1"/>
                </a:solidFill>
                <a:latin typeface="Times New Roman"/>
              </a:rPr>
              <a:t> dispatch time </a:t>
            </a:r>
            <a:endParaRPr lang="en-US" sz="1600" dirty="0">
              <a:solidFill>
                <a:schemeClr val="tx1"/>
              </a:solidFill>
              <a:latin typeface="Times New Roman"/>
              <a:cs typeface="Times New Roman"/>
            </a:endParaRPr>
          </a:p>
          <a:p>
            <a:pPr indent="-311150" algn="just">
              <a:lnSpc>
                <a:spcPct val="114999"/>
              </a:lnSpc>
              <a:spcBef>
                <a:spcPts val="0"/>
              </a:spcBef>
              <a:buAutoNum type="arabicParenR"/>
            </a:pPr>
            <a:r>
              <a:rPr lang="en-US" sz="1600" dirty="0">
                <a:solidFill>
                  <a:schemeClr val="tx1"/>
                </a:solidFill>
                <a:latin typeface="Times New Roman"/>
              </a:rPr>
              <a:t>Finding difference between available time and next dispatch time in minutes</a:t>
            </a:r>
            <a:endParaRPr lang="en-US" sz="1600" dirty="0">
              <a:solidFill>
                <a:schemeClr val="tx1"/>
              </a:solidFill>
              <a:latin typeface="Times New Roman"/>
              <a:cs typeface="Times New Roman"/>
            </a:endParaRPr>
          </a:p>
          <a:p>
            <a:pPr indent="-311150" algn="just">
              <a:spcBef>
                <a:spcPts val="0"/>
              </a:spcBef>
              <a:buAutoNum type="arabicParenR"/>
            </a:pPr>
            <a:r>
              <a:rPr lang="en-US" sz="1600" dirty="0">
                <a:solidFill>
                  <a:schemeClr val="tx1"/>
                </a:solidFill>
                <a:latin typeface="Times New Roman"/>
              </a:rPr>
              <a:t>Keeping only the min values of the difference for each day</a:t>
            </a:r>
            <a:endParaRPr lang="en-US" sz="1600" dirty="0">
              <a:solidFill>
                <a:schemeClr val="tx1"/>
              </a:solidFill>
              <a:latin typeface="Times New Roman"/>
              <a:cs typeface="Times New Roman"/>
            </a:endParaRPr>
          </a:p>
          <a:p>
            <a:pPr indent="-311150" algn="just">
              <a:spcBef>
                <a:spcPts val="0"/>
              </a:spcBef>
              <a:buAutoNum type="arabicParenR"/>
            </a:pPr>
            <a:r>
              <a:rPr lang="en-US" sz="1600" dirty="0">
                <a:solidFill>
                  <a:schemeClr val="tx1"/>
                </a:solidFill>
                <a:latin typeface="Times New Roman"/>
              </a:rPr>
              <a:t>Finding the frequency of units dispatched after becoming available for each event category by taking the average of the min frequency </a:t>
            </a:r>
            <a:endParaRPr lang="en-US" sz="1600" dirty="0">
              <a:solidFill>
                <a:schemeClr val="tx1"/>
              </a:solidFill>
              <a:latin typeface="Times New Roman"/>
              <a:cs typeface="Calibri"/>
            </a:endParaRPr>
          </a:p>
          <a:p>
            <a:pPr marL="146050" indent="0" algn="just">
              <a:lnSpc>
                <a:spcPct val="114999"/>
              </a:lnSpc>
              <a:spcBef>
                <a:spcPts val="0"/>
              </a:spcBef>
            </a:pPr>
            <a:endParaRPr lang="en-US" sz="1600" dirty="0">
              <a:solidFill>
                <a:schemeClr val="tx1"/>
              </a:solidFill>
              <a:latin typeface="Times New Roman"/>
              <a:cs typeface="Calibri"/>
            </a:endParaRPr>
          </a:p>
          <a:p>
            <a:pPr marL="146050" indent="0" algn="just">
              <a:lnSpc>
                <a:spcPct val="114999"/>
              </a:lnSpc>
              <a:spcBef>
                <a:spcPts val="0"/>
              </a:spcBef>
            </a:pPr>
            <a:r>
              <a:rPr lang="en-US" sz="1600" dirty="0">
                <a:solidFill>
                  <a:schemeClr val="accent6">
                    <a:lumMod val="50000"/>
                  </a:schemeClr>
                </a:solidFill>
                <a:latin typeface="Times New Roman"/>
                <a:cs typeface="Calibri"/>
              </a:rPr>
              <a:t>Results:</a:t>
            </a:r>
          </a:p>
          <a:p>
            <a:pPr marL="146050" lvl="0" indent="0" algn="just">
              <a:lnSpc>
                <a:spcPct val="114999"/>
              </a:lnSpc>
              <a:spcBef>
                <a:spcPts val="0"/>
              </a:spcBef>
              <a:spcAft>
                <a:spcPts val="0"/>
              </a:spcAft>
              <a:buSzPts val="1300"/>
              <a:buNone/>
            </a:pPr>
            <a:endParaRPr lang="en-US" sz="1600" dirty="0">
              <a:solidFill>
                <a:schemeClr val="accent6">
                  <a:lumMod val="50000"/>
                </a:schemeClr>
              </a:solidFill>
              <a:latin typeface="Times New Roman"/>
              <a:ea typeface="Calibri"/>
              <a:cs typeface="Calibri"/>
            </a:endParaRPr>
          </a:p>
          <a:p>
            <a:pPr marL="146050" indent="0" algn="just">
              <a:lnSpc>
                <a:spcPct val="114999"/>
              </a:lnSpc>
              <a:spcBef>
                <a:spcPts val="0"/>
              </a:spcBef>
            </a:pPr>
            <a:endParaRPr lang="en-US" sz="1600" dirty="0">
              <a:solidFill>
                <a:srgbClr val="212121"/>
              </a:solidFill>
              <a:latin typeface="Times New Roman"/>
              <a:ea typeface="Calibri"/>
              <a:cs typeface="Calibri"/>
            </a:endParaRPr>
          </a:p>
          <a:p>
            <a:pPr marL="0" indent="0">
              <a:spcBef>
                <a:spcPts val="0"/>
              </a:spcBef>
            </a:pPr>
            <a:endParaRPr lang="en-US" dirty="0">
              <a:solidFill>
                <a:srgbClr val="424242"/>
              </a:solidFill>
              <a:ea typeface="Calibri"/>
              <a:cs typeface="Calibri"/>
            </a:endParaRPr>
          </a:p>
          <a:p>
            <a:pPr indent="0" algn="just">
              <a:lnSpc>
                <a:spcPct val="107916"/>
              </a:lnSpc>
              <a:spcBef>
                <a:spcPts val="0"/>
              </a:spcBef>
            </a:pPr>
            <a:endParaRPr lang="en-US" dirty="0">
              <a:solidFill>
                <a:srgbClr val="00000A"/>
              </a:solidFill>
              <a:latin typeface="Calibri"/>
              <a:ea typeface="Calibri"/>
              <a:cs typeface="Calibri"/>
            </a:endParaRPr>
          </a:p>
        </p:txBody>
      </p:sp>
      <p:sp>
        <p:nvSpPr>
          <p:cNvPr id="4" name="Google Shape;422;gac6e5831a9_0_212">
            <a:extLst>
              <a:ext uri="{FF2B5EF4-FFF2-40B4-BE49-F238E27FC236}">
                <a16:creationId xmlns:a16="http://schemas.microsoft.com/office/drawing/2014/main" id="{5703B26E-38F1-4665-94BF-4BD84F84854E}"/>
              </a:ext>
            </a:extLst>
          </p:cNvPr>
          <p:cNvSpPr txBox="1">
            <a:spLocks/>
          </p:cNvSpPr>
          <p:nvPr/>
        </p:nvSpPr>
        <p:spPr>
          <a:xfrm>
            <a:off x="355487" y="21880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3 - Analytics and Results</a:t>
            </a:r>
          </a:p>
        </p:txBody>
      </p:sp>
      <p:pic>
        <p:nvPicPr>
          <p:cNvPr id="5" name="Picture 6" descr="Table&#10;&#10;Description automatically generated">
            <a:extLst>
              <a:ext uri="{FF2B5EF4-FFF2-40B4-BE49-F238E27FC236}">
                <a16:creationId xmlns:a16="http://schemas.microsoft.com/office/drawing/2014/main" id="{DC8B2FB3-B0E3-4CBE-952A-2D977F85F5DA}"/>
              </a:ext>
            </a:extLst>
          </p:cNvPr>
          <p:cNvPicPr>
            <a:picLocks noChangeAspect="1"/>
          </p:cNvPicPr>
          <p:nvPr/>
        </p:nvPicPr>
        <p:blipFill>
          <a:blip r:embed="rId3"/>
          <a:stretch>
            <a:fillRect/>
          </a:stretch>
        </p:blipFill>
        <p:spPr>
          <a:xfrm>
            <a:off x="724754" y="3432778"/>
            <a:ext cx="7074297" cy="250909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2;gac6e5831a9_0_212">
            <a:extLst>
              <a:ext uri="{FF2B5EF4-FFF2-40B4-BE49-F238E27FC236}">
                <a16:creationId xmlns:a16="http://schemas.microsoft.com/office/drawing/2014/main" id="{DF600D83-3BF2-4910-8474-81F30A1A27FB}"/>
              </a:ext>
            </a:extLst>
          </p:cNvPr>
          <p:cNvSpPr txBox="1">
            <a:spLocks/>
          </p:cNvSpPr>
          <p:nvPr/>
        </p:nvSpPr>
        <p:spPr>
          <a:xfrm>
            <a:off x="355487" y="21880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3 - Visualization</a:t>
            </a:r>
          </a:p>
        </p:txBody>
      </p:sp>
      <p:pic>
        <p:nvPicPr>
          <p:cNvPr id="2" name="Picture 2" descr="Chart, bar chart&#10;&#10;Description automatically generated">
            <a:extLst>
              <a:ext uri="{FF2B5EF4-FFF2-40B4-BE49-F238E27FC236}">
                <a16:creationId xmlns:a16="http://schemas.microsoft.com/office/drawing/2014/main" id="{CC41A280-4BDF-4D58-9601-CD762D3B1F27}"/>
              </a:ext>
            </a:extLst>
          </p:cNvPr>
          <p:cNvPicPr>
            <a:picLocks noChangeAspect="1"/>
          </p:cNvPicPr>
          <p:nvPr/>
        </p:nvPicPr>
        <p:blipFill>
          <a:blip r:embed="rId3"/>
          <a:stretch>
            <a:fillRect/>
          </a:stretch>
        </p:blipFill>
        <p:spPr>
          <a:xfrm>
            <a:off x="353758" y="1173270"/>
            <a:ext cx="8085095" cy="4511460"/>
          </a:xfrm>
          <a:prstGeom prst="rect">
            <a:avLst/>
          </a:prstGeom>
        </p:spPr>
      </p:pic>
    </p:spTree>
    <p:extLst>
      <p:ext uri="{BB962C8B-B14F-4D97-AF65-F5344CB8AC3E}">
        <p14:creationId xmlns:p14="http://schemas.microsoft.com/office/powerpoint/2010/main" val="511748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2" name="Google Shape;302;gac6e5831a9_0_6"/>
          <p:cNvPicPr preferRelativeResize="0"/>
          <p:nvPr/>
        </p:nvPicPr>
        <p:blipFill rotWithShape="1">
          <a:blip r:embed="rId3">
            <a:alphaModFix/>
          </a:blip>
          <a:srcRect t="19150" r="19525" b="27786"/>
          <a:stretch/>
        </p:blipFill>
        <p:spPr>
          <a:xfrm>
            <a:off x="5914116" y="3691363"/>
            <a:ext cx="1585233" cy="1601691"/>
          </a:xfrm>
          <a:prstGeom prst="rect">
            <a:avLst/>
          </a:prstGeom>
          <a:noFill/>
          <a:ln>
            <a:noFill/>
          </a:ln>
        </p:spPr>
      </p:pic>
      <p:pic>
        <p:nvPicPr>
          <p:cNvPr id="303" name="Google Shape;303;gac6e5831a9_0_6"/>
          <p:cNvPicPr preferRelativeResize="0"/>
          <p:nvPr/>
        </p:nvPicPr>
        <p:blipFill rotWithShape="1">
          <a:blip r:embed="rId4">
            <a:alphaModFix/>
          </a:blip>
          <a:srcRect l="5018" r="14686" b="13479"/>
          <a:stretch/>
        </p:blipFill>
        <p:spPr>
          <a:xfrm>
            <a:off x="1646194" y="1231088"/>
            <a:ext cx="1460770" cy="1516047"/>
          </a:xfrm>
          <a:prstGeom prst="rect">
            <a:avLst/>
          </a:prstGeom>
          <a:noFill/>
          <a:ln>
            <a:noFill/>
          </a:ln>
        </p:spPr>
      </p:pic>
      <p:sp>
        <p:nvSpPr>
          <p:cNvPr id="304" name="Google Shape;304;gac6e5831a9_0_6"/>
          <p:cNvSpPr txBox="1"/>
          <p:nvPr/>
        </p:nvSpPr>
        <p:spPr>
          <a:xfrm>
            <a:off x="1169151" y="2777700"/>
            <a:ext cx="2412193" cy="55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i="0" u="none" strike="noStrike" cap="none">
                <a:solidFill>
                  <a:schemeClr val="accent1"/>
                </a:solidFill>
                <a:latin typeface="Times New Roman"/>
                <a:ea typeface="Calibri"/>
                <a:cs typeface="Calibri"/>
                <a:sym typeface="Calibri"/>
              </a:rPr>
              <a:t>Shiva Ram </a:t>
            </a:r>
            <a:r>
              <a:rPr lang="en-US" b="1" i="0" u="none" strike="noStrike" cap="none" err="1">
                <a:solidFill>
                  <a:schemeClr val="accent1"/>
                </a:solidFill>
                <a:latin typeface="Times New Roman"/>
                <a:ea typeface="Calibri"/>
                <a:cs typeface="Calibri"/>
                <a:sym typeface="Calibri"/>
              </a:rPr>
              <a:t>Kaushil</a:t>
            </a:r>
            <a:r>
              <a:rPr lang="en-US" b="1" i="0" u="none" strike="noStrike" cap="none">
                <a:solidFill>
                  <a:schemeClr val="accent1"/>
                </a:solidFill>
                <a:latin typeface="Times New Roman"/>
                <a:ea typeface="Calibri"/>
                <a:cs typeface="Calibri"/>
                <a:sym typeface="Calibri"/>
              </a:rPr>
              <a:t> Pabba</a:t>
            </a:r>
            <a:endParaRPr lang="en-US" b="1" i="0" u="none" strike="noStrike" cap="none">
              <a:solidFill>
                <a:schemeClr val="accent1"/>
              </a:solidFill>
              <a:latin typeface="Times New Roman"/>
              <a:ea typeface="Calibri"/>
              <a:cs typeface="Calibri"/>
            </a:endParaRPr>
          </a:p>
          <a:p>
            <a:pPr marL="0" marR="0" lvl="0" indent="0" algn="ctr" rtl="0">
              <a:spcBef>
                <a:spcPts val="0"/>
              </a:spcBef>
              <a:spcAft>
                <a:spcPts val="0"/>
              </a:spcAft>
              <a:buNone/>
            </a:pPr>
            <a:r>
              <a:rPr lang="en-US" b="1" i="0" u="none" strike="noStrike" cap="none">
                <a:solidFill>
                  <a:schemeClr val="accent1">
                    <a:lumMod val="75000"/>
                  </a:schemeClr>
                </a:solidFill>
                <a:latin typeface="Times New Roman"/>
                <a:ea typeface="Calibri"/>
                <a:cs typeface="Calibri"/>
                <a:sym typeface="Calibri"/>
              </a:rPr>
              <a:t>SCRUM Master</a:t>
            </a:r>
            <a:endParaRPr>
              <a:solidFill>
                <a:schemeClr val="accent1">
                  <a:lumMod val="75000"/>
                </a:schemeClr>
              </a:solidFill>
              <a:latin typeface="Times New Roman"/>
            </a:endParaRPr>
          </a:p>
        </p:txBody>
      </p:sp>
      <p:sp>
        <p:nvSpPr>
          <p:cNvPr id="305" name="Google Shape;305;gac6e5831a9_0_6"/>
          <p:cNvSpPr txBox="1"/>
          <p:nvPr/>
        </p:nvSpPr>
        <p:spPr>
          <a:xfrm>
            <a:off x="1493790" y="5452912"/>
            <a:ext cx="2088529" cy="74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i="0" u="none" strike="noStrike" cap="none">
                <a:solidFill>
                  <a:schemeClr val="accent1"/>
                </a:solidFill>
                <a:latin typeface="Times New Roman"/>
                <a:ea typeface="Calibri"/>
                <a:cs typeface="Calibri"/>
                <a:sym typeface="Calibri"/>
              </a:rPr>
              <a:t>Jahnavi Jonnalagadda</a:t>
            </a:r>
            <a:endParaRPr lang="en-US" b="1" i="0" u="none" strike="noStrike" cap="none">
              <a:solidFill>
                <a:schemeClr val="accent1"/>
              </a:solidFill>
              <a:latin typeface="Times New Roman"/>
              <a:ea typeface="Calibri"/>
              <a:cs typeface="Calibri"/>
            </a:endParaRPr>
          </a:p>
          <a:p>
            <a:pPr marL="0" marR="0" lvl="0" indent="0" algn="ctr" rtl="0">
              <a:spcBef>
                <a:spcPts val="0"/>
              </a:spcBef>
              <a:spcAft>
                <a:spcPts val="0"/>
              </a:spcAft>
              <a:buNone/>
            </a:pPr>
            <a:r>
              <a:rPr lang="en-US" b="1" i="0" u="none" strike="noStrike" cap="none">
                <a:solidFill>
                  <a:schemeClr val="accent1">
                    <a:lumMod val="75000"/>
                  </a:schemeClr>
                </a:solidFill>
                <a:latin typeface="Times New Roman"/>
                <a:ea typeface="Calibri"/>
                <a:cs typeface="Calibri"/>
                <a:sym typeface="Calibri"/>
              </a:rPr>
              <a:t>Developer</a:t>
            </a:r>
            <a:endParaRPr>
              <a:solidFill>
                <a:schemeClr val="accent1">
                  <a:lumMod val="75000"/>
                </a:schemeClr>
              </a:solidFill>
              <a:latin typeface="Times New Roman"/>
            </a:endParaRPr>
          </a:p>
        </p:txBody>
      </p:sp>
      <p:sp>
        <p:nvSpPr>
          <p:cNvPr id="306" name="Google Shape;306;gac6e5831a9_0_6"/>
          <p:cNvSpPr txBox="1"/>
          <p:nvPr/>
        </p:nvSpPr>
        <p:spPr>
          <a:xfrm>
            <a:off x="5724429" y="2747617"/>
            <a:ext cx="1963588" cy="55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i="0" u="none" strike="noStrike" cap="none">
                <a:solidFill>
                  <a:schemeClr val="accent1"/>
                </a:solidFill>
                <a:latin typeface="Times New Roman"/>
                <a:ea typeface="Calibri"/>
                <a:cs typeface="Calibri"/>
                <a:sym typeface="Calibri"/>
              </a:rPr>
              <a:t>Andrew Bloom</a:t>
            </a:r>
            <a:endParaRPr lang="en-US" b="1" i="0" u="none" strike="noStrike" cap="none">
              <a:solidFill>
                <a:schemeClr val="accent1"/>
              </a:solidFill>
              <a:latin typeface="Times New Roman"/>
              <a:ea typeface="Calibri"/>
              <a:cs typeface="Calibri"/>
            </a:endParaRPr>
          </a:p>
          <a:p>
            <a:pPr marL="0" marR="0" lvl="0" indent="0" algn="ctr" rtl="0">
              <a:spcBef>
                <a:spcPts val="0"/>
              </a:spcBef>
              <a:spcAft>
                <a:spcPts val="0"/>
              </a:spcAft>
              <a:buNone/>
            </a:pPr>
            <a:r>
              <a:rPr lang="en-US" b="1" i="0" u="none" strike="noStrike" cap="none">
                <a:solidFill>
                  <a:schemeClr val="accent1">
                    <a:lumMod val="75000"/>
                  </a:schemeClr>
                </a:solidFill>
                <a:latin typeface="Times New Roman"/>
                <a:ea typeface="Calibri"/>
                <a:cs typeface="Calibri"/>
                <a:sym typeface="Calibri"/>
              </a:rPr>
              <a:t>Product Owner</a:t>
            </a:r>
            <a:endParaRPr>
              <a:solidFill>
                <a:schemeClr val="accent1">
                  <a:lumMod val="75000"/>
                </a:schemeClr>
              </a:solidFill>
              <a:latin typeface="Times New Roman"/>
            </a:endParaRPr>
          </a:p>
        </p:txBody>
      </p:sp>
      <p:sp>
        <p:nvSpPr>
          <p:cNvPr id="307" name="Google Shape;307;gac6e5831a9_0_6"/>
          <p:cNvSpPr txBox="1"/>
          <p:nvPr/>
        </p:nvSpPr>
        <p:spPr>
          <a:xfrm>
            <a:off x="5273662" y="5345785"/>
            <a:ext cx="2868247" cy="74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err="1">
                <a:solidFill>
                  <a:schemeClr val="accent1"/>
                </a:solidFill>
                <a:latin typeface="Times New Roman"/>
                <a:ea typeface="Calibri"/>
                <a:cs typeface="Calibri"/>
                <a:sym typeface="Calibri"/>
              </a:rPr>
              <a:t>Doddanaik</a:t>
            </a:r>
            <a:r>
              <a:rPr lang="en-US" b="1">
                <a:solidFill>
                  <a:schemeClr val="accent1"/>
                </a:solidFill>
                <a:latin typeface="Times New Roman"/>
                <a:ea typeface="Calibri"/>
                <a:cs typeface="Calibri"/>
                <a:sym typeface="Calibri"/>
              </a:rPr>
              <a:t> Basavaraj </a:t>
            </a:r>
            <a:r>
              <a:rPr lang="en-US" b="1" err="1">
                <a:solidFill>
                  <a:schemeClr val="accent1"/>
                </a:solidFill>
                <a:latin typeface="Times New Roman"/>
                <a:ea typeface="Calibri"/>
                <a:cs typeface="Calibri"/>
                <a:sym typeface="Calibri"/>
              </a:rPr>
              <a:t>Vakkund</a:t>
            </a:r>
            <a:endParaRPr lang="en-US" b="1">
              <a:solidFill>
                <a:schemeClr val="accent1"/>
              </a:solidFill>
              <a:latin typeface="Times New Roman"/>
              <a:ea typeface="Calibri"/>
              <a:cs typeface="Calibri"/>
            </a:endParaRPr>
          </a:p>
          <a:p>
            <a:pPr marL="0" marR="0" lvl="0" indent="0" algn="ctr" rtl="0">
              <a:spcBef>
                <a:spcPts val="0"/>
              </a:spcBef>
              <a:spcAft>
                <a:spcPts val="0"/>
              </a:spcAft>
              <a:buNone/>
            </a:pPr>
            <a:r>
              <a:rPr lang="en-US" b="1">
                <a:solidFill>
                  <a:schemeClr val="accent1">
                    <a:lumMod val="75000"/>
                  </a:schemeClr>
                </a:solidFill>
                <a:latin typeface="Times New Roman"/>
                <a:ea typeface="Calibri"/>
                <a:cs typeface="Calibri"/>
                <a:sym typeface="Calibri"/>
              </a:rPr>
              <a:t>Developer</a:t>
            </a:r>
            <a:endParaRPr>
              <a:solidFill>
                <a:schemeClr val="accent1">
                  <a:lumMod val="75000"/>
                </a:schemeClr>
              </a:solidFill>
              <a:latin typeface="Times New Roman"/>
            </a:endParaRPr>
          </a:p>
        </p:txBody>
      </p:sp>
      <p:pic>
        <p:nvPicPr>
          <p:cNvPr id="308" name="Google Shape;308;gac6e5831a9_0_6"/>
          <p:cNvPicPr preferRelativeResize="0"/>
          <p:nvPr/>
        </p:nvPicPr>
        <p:blipFill rotWithShape="1">
          <a:blip r:embed="rId5">
            <a:alphaModFix/>
          </a:blip>
          <a:srcRect/>
          <a:stretch/>
        </p:blipFill>
        <p:spPr>
          <a:xfrm>
            <a:off x="5811022" y="1355330"/>
            <a:ext cx="1642407" cy="1393481"/>
          </a:xfrm>
          <a:prstGeom prst="rect">
            <a:avLst/>
          </a:prstGeom>
          <a:noFill/>
          <a:ln>
            <a:noFill/>
          </a:ln>
        </p:spPr>
      </p:pic>
      <p:pic>
        <p:nvPicPr>
          <p:cNvPr id="309" name="Google Shape;309;gac6e5831a9_0_6"/>
          <p:cNvPicPr preferRelativeResize="0"/>
          <p:nvPr/>
        </p:nvPicPr>
        <p:blipFill rotWithShape="1">
          <a:blip r:embed="rId6">
            <a:alphaModFix/>
          </a:blip>
          <a:srcRect t="15763" r="-313"/>
          <a:stretch/>
        </p:blipFill>
        <p:spPr>
          <a:xfrm>
            <a:off x="1646118" y="3687416"/>
            <a:ext cx="1520717" cy="1605384"/>
          </a:xfrm>
          <a:prstGeom prst="rect">
            <a:avLst/>
          </a:prstGeom>
          <a:noFill/>
          <a:ln>
            <a:noFill/>
          </a:ln>
        </p:spPr>
      </p:pic>
      <p:sp>
        <p:nvSpPr>
          <p:cNvPr id="3" name="Text Placeholder 3">
            <a:extLst>
              <a:ext uri="{FF2B5EF4-FFF2-40B4-BE49-F238E27FC236}">
                <a16:creationId xmlns:a16="http://schemas.microsoft.com/office/drawing/2014/main" id="{609A2535-C37A-4241-8B32-3E6049077BD8}"/>
              </a:ext>
            </a:extLst>
          </p:cNvPr>
          <p:cNvSpPr txBox="1">
            <a:spLocks/>
          </p:cNvSpPr>
          <p:nvPr/>
        </p:nvSpPr>
        <p:spPr>
          <a:xfrm>
            <a:off x="385900" y="381000"/>
            <a:ext cx="8077200" cy="302320"/>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r>
              <a:rPr lang="en-US" sz="1600">
                <a:latin typeface="Times New Roman"/>
                <a:cs typeface="Calibri"/>
              </a:rPr>
              <a:t>Team Patriots - Members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F841-1908-4DA5-9AB2-E6A105C8637C}"/>
              </a:ext>
            </a:extLst>
          </p:cNvPr>
          <p:cNvSpPr>
            <a:spLocks noGrp="1"/>
          </p:cNvSpPr>
          <p:nvPr>
            <p:ph type="title"/>
          </p:nvPr>
        </p:nvSpPr>
        <p:spPr>
          <a:xfrm>
            <a:off x="824000" y="1867918"/>
            <a:ext cx="7865019" cy="2781049"/>
          </a:xfrm>
        </p:spPr>
        <p:txBody>
          <a:bodyPr/>
          <a:lstStyle/>
          <a:p>
            <a:pPr algn="ctr"/>
            <a:r>
              <a:rPr lang="en-US" sz="2800" b="0">
                <a:solidFill>
                  <a:schemeClr val="tx1"/>
                </a:solidFill>
                <a:latin typeface="Times New Roman"/>
              </a:rPr>
              <a:t>(4)</a:t>
            </a:r>
            <a:br>
              <a:rPr lang="en-US" sz="2800" b="0">
                <a:solidFill>
                  <a:schemeClr val="tx1"/>
                </a:solidFill>
                <a:latin typeface="Times New Roman"/>
              </a:rPr>
            </a:br>
            <a:r>
              <a:rPr lang="en-US" sz="2800" b="0">
                <a:solidFill>
                  <a:schemeClr val="tx1"/>
                </a:solidFill>
                <a:latin typeface="Times New Roman"/>
                <a:cs typeface="Times New Roman"/>
              </a:rPr>
              <a:t>How often are second emergencies occurring within X minutes by incident type (EMS/Fire/PSERVF) by first due. X to be established </a:t>
            </a:r>
            <a:r>
              <a:rPr lang="en-US" sz="2800">
                <a:solidFill>
                  <a:schemeClr val="tx1"/>
                </a:solidFill>
                <a:latin typeface="Times New Roman"/>
                <a:cs typeface="Times New Roman"/>
              </a:rPr>
              <a:t>in minutes</a:t>
            </a:r>
            <a:r>
              <a:rPr lang="en-US" sz="2800" b="0">
                <a:solidFill>
                  <a:schemeClr val="tx1"/>
                </a:solidFill>
                <a:latin typeface="Times New Roman"/>
                <a:cs typeface="Times New Roman"/>
              </a:rPr>
              <a:t>. </a:t>
            </a:r>
            <a:endParaRPr lang="en-US" sz="2800" b="0">
              <a:solidFill>
                <a:schemeClr val="tx1"/>
              </a:solidFill>
            </a:endParaRPr>
          </a:p>
          <a:p>
            <a:pPr algn="ctr"/>
            <a:r>
              <a:rPr lang="en-US" sz="2400" b="0">
                <a:solidFill>
                  <a:schemeClr val="bg2">
                    <a:lumMod val="50000"/>
                  </a:schemeClr>
                </a:solidFill>
                <a:latin typeface="Times New Roman"/>
              </a:rPr>
              <a:t>  </a:t>
            </a:r>
            <a:endParaRPr lang="en-US" sz="2800">
              <a:solidFill>
                <a:schemeClr val="bg2">
                  <a:lumMod val="50000"/>
                </a:schemeClr>
              </a:solidFill>
              <a:latin typeface="Times New Roman"/>
              <a:cs typeface="Times New Roman"/>
            </a:endParaRPr>
          </a:p>
          <a:p>
            <a:endParaRPr lang="en-US"/>
          </a:p>
        </p:txBody>
      </p:sp>
      <p:sp>
        <p:nvSpPr>
          <p:cNvPr id="3" name="Slide Number Placeholder 2">
            <a:extLst>
              <a:ext uri="{FF2B5EF4-FFF2-40B4-BE49-F238E27FC236}">
                <a16:creationId xmlns:a16="http://schemas.microsoft.com/office/drawing/2014/main" id="{38239128-84FC-4F4E-A6EA-7320239284DC}"/>
              </a:ext>
            </a:extLst>
          </p:cNvPr>
          <p:cNvSpPr>
            <a:spLocks noGrp="1"/>
          </p:cNvSpPr>
          <p:nvPr>
            <p:ph type="sldNum" idx="12"/>
          </p:nvPr>
        </p:nvSpPr>
        <p:spPr/>
        <p:txBody>
          <a:bodyPr/>
          <a:lstStyle/>
          <a:p>
            <a:fld id="{00000000-1234-1234-1234-123412341234}" type="slidenum">
              <a:rPr lang="en-US"/>
              <a:t>30</a:t>
            </a:fld>
            <a:endParaRPr lang="en-US"/>
          </a:p>
        </p:txBody>
      </p:sp>
    </p:spTree>
    <p:extLst>
      <p:ext uri="{BB962C8B-B14F-4D97-AF65-F5344CB8AC3E}">
        <p14:creationId xmlns:p14="http://schemas.microsoft.com/office/powerpoint/2010/main" val="2346916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2;gac6e5831a9_0_212">
            <a:extLst>
              <a:ext uri="{FF2B5EF4-FFF2-40B4-BE49-F238E27FC236}">
                <a16:creationId xmlns:a16="http://schemas.microsoft.com/office/drawing/2014/main" id="{AC829F9B-E369-4B44-9A9E-88919B53ABA6}"/>
              </a:ext>
            </a:extLst>
          </p:cNvPr>
          <p:cNvSpPr txBox="1">
            <a:spLocks/>
          </p:cNvSpPr>
          <p:nvPr/>
        </p:nvSpPr>
        <p:spPr>
          <a:xfrm>
            <a:off x="355487" y="21880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4- Understanding the data (Incident by first due)</a:t>
            </a:r>
          </a:p>
        </p:txBody>
      </p:sp>
      <p:graphicFrame>
        <p:nvGraphicFramePr>
          <p:cNvPr id="7" name="Table 6">
            <a:extLst>
              <a:ext uri="{FF2B5EF4-FFF2-40B4-BE49-F238E27FC236}">
                <a16:creationId xmlns:a16="http://schemas.microsoft.com/office/drawing/2014/main" id="{5A78A3D5-A8BB-4040-8E3A-89AED4B8DAF8}"/>
              </a:ext>
            </a:extLst>
          </p:cNvPr>
          <p:cNvGraphicFramePr>
            <a:graphicFrameLocks noGrp="1"/>
          </p:cNvGraphicFramePr>
          <p:nvPr>
            <p:extLst>
              <p:ext uri="{D42A27DB-BD31-4B8C-83A1-F6EECF244321}">
                <p14:modId xmlns:p14="http://schemas.microsoft.com/office/powerpoint/2010/main" val="2990976443"/>
              </p:ext>
            </p:extLst>
          </p:nvPr>
        </p:nvGraphicFramePr>
        <p:xfrm>
          <a:off x="388807" y="702664"/>
          <a:ext cx="8064029" cy="3943350"/>
        </p:xfrm>
        <a:graphic>
          <a:graphicData uri="http://schemas.openxmlformats.org/drawingml/2006/table">
            <a:tbl>
              <a:tblPr firstRow="1" bandRow="1">
                <a:tableStyleId>{BC89EF96-8CEA-46FF-86C4-4CE0E7609802}</a:tableStyleId>
              </a:tblPr>
              <a:tblGrid>
                <a:gridCol w="426402">
                  <a:extLst>
                    <a:ext uri="{9D8B030D-6E8A-4147-A177-3AD203B41FA5}">
                      <a16:colId xmlns:a16="http://schemas.microsoft.com/office/drawing/2014/main" val="827680882"/>
                    </a:ext>
                  </a:extLst>
                </a:gridCol>
                <a:gridCol w="1274163">
                  <a:extLst>
                    <a:ext uri="{9D8B030D-6E8A-4147-A177-3AD203B41FA5}">
                      <a16:colId xmlns:a16="http://schemas.microsoft.com/office/drawing/2014/main" val="1606859407"/>
                    </a:ext>
                  </a:extLst>
                </a:gridCol>
                <a:gridCol w="4347455">
                  <a:extLst>
                    <a:ext uri="{9D8B030D-6E8A-4147-A177-3AD203B41FA5}">
                      <a16:colId xmlns:a16="http://schemas.microsoft.com/office/drawing/2014/main" val="2437031172"/>
                    </a:ext>
                  </a:extLst>
                </a:gridCol>
                <a:gridCol w="2016009">
                  <a:extLst>
                    <a:ext uri="{9D8B030D-6E8A-4147-A177-3AD203B41FA5}">
                      <a16:colId xmlns:a16="http://schemas.microsoft.com/office/drawing/2014/main" val="3162026003"/>
                    </a:ext>
                  </a:extLst>
                </a:gridCol>
              </a:tblGrid>
              <a:tr h="278910">
                <a:tc>
                  <a:txBody>
                    <a:bodyPr/>
                    <a:lstStyle/>
                    <a:p>
                      <a:pPr rtl="0" fontAlgn="t">
                        <a:lnSpc>
                          <a:spcPct val="100000"/>
                        </a:lnSpc>
                        <a:spcBef>
                          <a:spcPts val="0"/>
                        </a:spcBef>
                        <a:spcAft>
                          <a:spcPts val="0"/>
                        </a:spcAft>
                      </a:pPr>
                      <a:endParaRPr lang="en-US" sz="1200">
                        <a:solidFill>
                          <a:schemeClr val="tx1"/>
                        </a:solidFill>
                        <a:effectLst/>
                        <a:latin typeface="Times New Roman"/>
                      </a:endParaRP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Attribute</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Description</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Example</a:t>
                      </a:r>
                    </a:p>
                  </a:txBody>
                  <a:tcPr marL="66675" marR="66675" marT="66675" marB="66675"/>
                </a:tc>
                <a:extLst>
                  <a:ext uri="{0D108BD9-81ED-4DB2-BD59-A6C34878D82A}">
                    <a16:rowId xmlns:a16="http://schemas.microsoft.com/office/drawing/2014/main" val="4285110712"/>
                  </a:ext>
                </a:extLst>
              </a:tr>
              <a:tr h="278910">
                <a:tc>
                  <a:txBody>
                    <a:bodyPr/>
                    <a:lstStyle/>
                    <a:p>
                      <a:pPr rtl="0" fontAlgn="t">
                        <a:lnSpc>
                          <a:spcPct val="100000"/>
                        </a:lnSpc>
                        <a:spcBef>
                          <a:spcPts val="0"/>
                        </a:spcBef>
                        <a:spcAft>
                          <a:spcPts val="0"/>
                        </a:spcAft>
                      </a:pPr>
                      <a:r>
                        <a:rPr lang="en-US" sz="1200">
                          <a:solidFill>
                            <a:schemeClr val="tx1"/>
                          </a:solidFill>
                          <a:effectLst/>
                          <a:latin typeface="Times New Roman"/>
                        </a:rPr>
                        <a:t>1</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Incident #</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Uniquely identifies each individual incident in database</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E180010058</a:t>
                      </a:r>
                    </a:p>
                  </a:txBody>
                  <a:tcPr marL="66675" marR="66675" marT="66675" marB="66675"/>
                </a:tc>
                <a:extLst>
                  <a:ext uri="{0D108BD9-81ED-4DB2-BD59-A6C34878D82A}">
                    <a16:rowId xmlns:a16="http://schemas.microsoft.com/office/drawing/2014/main" val="154979799"/>
                  </a:ext>
                </a:extLst>
              </a:tr>
              <a:tr h="442975">
                <a:tc>
                  <a:txBody>
                    <a:bodyPr/>
                    <a:lstStyle/>
                    <a:p>
                      <a:pPr rtl="0" fontAlgn="t">
                        <a:lnSpc>
                          <a:spcPct val="100000"/>
                        </a:lnSpc>
                        <a:spcBef>
                          <a:spcPts val="0"/>
                        </a:spcBef>
                        <a:spcAft>
                          <a:spcPts val="0"/>
                        </a:spcAft>
                      </a:pPr>
                      <a:r>
                        <a:rPr lang="en-US" sz="1200">
                          <a:solidFill>
                            <a:schemeClr val="tx1"/>
                          </a:solidFill>
                          <a:effectLst/>
                          <a:latin typeface="Times New Roman"/>
                        </a:rPr>
                        <a:t>2</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Event Type Code</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Provides a shorthand abbreviation of the Event Type in the following column</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GASIN</a:t>
                      </a:r>
                    </a:p>
                  </a:txBody>
                  <a:tcPr marL="66675" marR="66675" marT="66675" marB="66675"/>
                </a:tc>
                <a:extLst>
                  <a:ext uri="{0D108BD9-81ED-4DB2-BD59-A6C34878D82A}">
                    <a16:rowId xmlns:a16="http://schemas.microsoft.com/office/drawing/2014/main" val="1295831973"/>
                  </a:ext>
                </a:extLst>
              </a:tr>
              <a:tr h="278910">
                <a:tc>
                  <a:txBody>
                    <a:bodyPr/>
                    <a:lstStyle/>
                    <a:p>
                      <a:pPr rtl="0" fontAlgn="t">
                        <a:lnSpc>
                          <a:spcPct val="100000"/>
                        </a:lnSpc>
                        <a:spcBef>
                          <a:spcPts val="0"/>
                        </a:spcBef>
                        <a:spcAft>
                          <a:spcPts val="0"/>
                        </a:spcAft>
                      </a:pPr>
                      <a:r>
                        <a:rPr lang="en-US" sz="1200">
                          <a:solidFill>
                            <a:schemeClr val="tx1"/>
                          </a:solidFill>
                          <a:effectLst/>
                          <a:latin typeface="Times New Roman"/>
                        </a:rPr>
                        <a:t>3</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Event Type</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Explains the type of event that occurred</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GAS LEAK: INSIDE</a:t>
                      </a:r>
                    </a:p>
                  </a:txBody>
                  <a:tcPr marL="66675" marR="66675" marT="66675" marB="66675"/>
                </a:tc>
                <a:extLst>
                  <a:ext uri="{0D108BD9-81ED-4DB2-BD59-A6C34878D82A}">
                    <a16:rowId xmlns:a16="http://schemas.microsoft.com/office/drawing/2014/main" val="4130614193"/>
                  </a:ext>
                </a:extLst>
              </a:tr>
              <a:tr h="442975">
                <a:tc>
                  <a:txBody>
                    <a:bodyPr/>
                    <a:lstStyle/>
                    <a:p>
                      <a:pPr rtl="0" fontAlgn="t">
                        <a:lnSpc>
                          <a:spcPct val="100000"/>
                        </a:lnSpc>
                        <a:spcBef>
                          <a:spcPts val="0"/>
                        </a:spcBef>
                        <a:spcAft>
                          <a:spcPts val="0"/>
                        </a:spcAft>
                      </a:pPr>
                      <a:r>
                        <a:rPr lang="en-US" sz="1200">
                          <a:solidFill>
                            <a:schemeClr val="tx1"/>
                          </a:solidFill>
                          <a:effectLst/>
                          <a:latin typeface="Times New Roman"/>
                        </a:rPr>
                        <a:t>4</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Event Category</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Provides a letter for each type of event category that occurred: E for EMS, F for fire, and P for public service</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F</a:t>
                      </a:r>
                    </a:p>
                  </a:txBody>
                  <a:tcPr marL="66675" marR="66675" marT="66675" marB="66675"/>
                </a:tc>
                <a:extLst>
                  <a:ext uri="{0D108BD9-81ED-4DB2-BD59-A6C34878D82A}">
                    <a16:rowId xmlns:a16="http://schemas.microsoft.com/office/drawing/2014/main" val="1319751702"/>
                  </a:ext>
                </a:extLst>
              </a:tr>
              <a:tr h="442975">
                <a:tc>
                  <a:txBody>
                    <a:bodyPr/>
                    <a:lstStyle/>
                    <a:p>
                      <a:pPr rtl="0" fontAlgn="t">
                        <a:lnSpc>
                          <a:spcPct val="100000"/>
                        </a:lnSpc>
                        <a:spcBef>
                          <a:spcPts val="0"/>
                        </a:spcBef>
                        <a:spcAft>
                          <a:spcPts val="0"/>
                        </a:spcAft>
                      </a:pPr>
                      <a:r>
                        <a:rPr lang="en-US" sz="1200">
                          <a:solidFill>
                            <a:schemeClr val="tx1"/>
                          </a:solidFill>
                          <a:effectLst/>
                          <a:latin typeface="Times New Roman"/>
                        </a:rPr>
                        <a:t>5</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First Box</a:t>
                      </a:r>
                    </a:p>
                  </a:txBody>
                  <a:tcPr marL="66675" marR="66675" marT="66675" marB="66675"/>
                </a:tc>
                <a:tc>
                  <a:txBody>
                    <a:bodyPr/>
                    <a:lstStyle/>
                    <a:p>
                      <a:pPr lvl="0" algn="l">
                        <a:lnSpc>
                          <a:spcPct val="100000"/>
                        </a:lnSpc>
                        <a:spcBef>
                          <a:spcPts val="0"/>
                        </a:spcBef>
                        <a:spcAft>
                          <a:spcPts val="0"/>
                        </a:spcAft>
                        <a:buNone/>
                      </a:pPr>
                      <a:r>
                        <a:rPr lang="en-US" sz="1200" b="0" i="0" u="none" strike="noStrike" noProof="0">
                          <a:solidFill>
                            <a:schemeClr val="tx1"/>
                          </a:solidFill>
                          <a:effectLst/>
                          <a:latin typeface="Times New Roman"/>
                        </a:rPr>
                        <a:t>Contains a numbered ID for the fire box that contains the device for notifying the respective fire station of a fire outbreak</a:t>
                      </a:r>
                      <a:endParaRPr lang="en-US" sz="1200">
                        <a:solidFill>
                          <a:schemeClr val="tx1"/>
                        </a:solidFill>
                        <a:latin typeface="Times New Roman"/>
                      </a:endParaRPr>
                    </a:p>
                  </a:txBody>
                  <a:tcPr marL="66675" marR="66675" marT="66675" marB="66675"/>
                </a:tc>
                <a:tc>
                  <a:txBody>
                    <a:bodyPr/>
                    <a:lstStyle/>
                    <a:p>
                      <a:pPr lvl="0">
                        <a:lnSpc>
                          <a:spcPct val="100000"/>
                        </a:lnSpc>
                        <a:spcBef>
                          <a:spcPts val="0"/>
                        </a:spcBef>
                        <a:spcAft>
                          <a:spcPts val="0"/>
                        </a:spcAft>
                        <a:buNone/>
                      </a:pPr>
                      <a:r>
                        <a:rPr lang="en-US" sz="1200" b="0" i="0" u="none" strike="noStrike" noProof="0">
                          <a:solidFill>
                            <a:schemeClr val="tx1"/>
                          </a:solidFill>
                          <a:effectLst/>
                          <a:latin typeface="Times New Roman"/>
                        </a:rPr>
                        <a:t>43503</a:t>
                      </a:r>
                      <a:endParaRPr lang="en-US" sz="1200">
                        <a:solidFill>
                          <a:schemeClr val="tx1"/>
                        </a:solidFill>
                        <a:effectLst/>
                        <a:latin typeface="Times New Roman"/>
                      </a:endParaRPr>
                    </a:p>
                  </a:txBody>
                  <a:tcPr marL="66675" marR="66675" marT="66675" marB="66675"/>
                </a:tc>
                <a:extLst>
                  <a:ext uri="{0D108BD9-81ED-4DB2-BD59-A6C34878D82A}">
                    <a16:rowId xmlns:a16="http://schemas.microsoft.com/office/drawing/2014/main" val="661288923"/>
                  </a:ext>
                </a:extLst>
              </a:tr>
              <a:tr h="607039">
                <a:tc>
                  <a:txBody>
                    <a:bodyPr/>
                    <a:lstStyle/>
                    <a:p>
                      <a:pPr rtl="0" fontAlgn="t">
                        <a:lnSpc>
                          <a:spcPct val="100000"/>
                        </a:lnSpc>
                        <a:spcBef>
                          <a:spcPts val="0"/>
                        </a:spcBef>
                        <a:spcAft>
                          <a:spcPts val="0"/>
                        </a:spcAft>
                      </a:pPr>
                      <a:r>
                        <a:rPr lang="en-US" sz="1200">
                          <a:solidFill>
                            <a:schemeClr val="tx1"/>
                          </a:solidFill>
                          <a:effectLst/>
                          <a:latin typeface="Times New Roman"/>
                        </a:rPr>
                        <a:t>6</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First Due</a:t>
                      </a:r>
                    </a:p>
                  </a:txBody>
                  <a:tcPr marL="66675" marR="66675" marT="66675" marB="66675"/>
                </a:tc>
                <a:tc>
                  <a:txBody>
                    <a:bodyPr/>
                    <a:lstStyle/>
                    <a:p>
                      <a:pPr lvl="0">
                        <a:lnSpc>
                          <a:spcPct val="100000"/>
                        </a:lnSpc>
                        <a:spcBef>
                          <a:spcPts val="0"/>
                        </a:spcBef>
                        <a:spcAft>
                          <a:spcPts val="0"/>
                        </a:spcAft>
                        <a:buNone/>
                      </a:pPr>
                      <a:r>
                        <a:rPr lang="en-US" sz="1200" b="0" i="0" u="none" strike="noStrike" noProof="0">
                          <a:solidFill>
                            <a:schemeClr val="tx1"/>
                          </a:solidFill>
                          <a:effectLst/>
                          <a:latin typeface="Times New Roman"/>
                        </a:rPr>
                        <a:t>Refers to either the first apparatus arriving on the scene of a fire or the area in which a company is expected to be the first to arrive on the scene</a:t>
                      </a:r>
                      <a:endParaRPr lang="en-US" sz="1200">
                        <a:solidFill>
                          <a:schemeClr val="tx1"/>
                        </a:solidFill>
                        <a:latin typeface="Times New Roman"/>
                      </a:endParaRP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435</a:t>
                      </a:r>
                    </a:p>
                  </a:txBody>
                  <a:tcPr marL="66675" marR="66675" marT="66675" marB="66675"/>
                </a:tc>
                <a:extLst>
                  <a:ext uri="{0D108BD9-81ED-4DB2-BD59-A6C34878D82A}">
                    <a16:rowId xmlns:a16="http://schemas.microsoft.com/office/drawing/2014/main" val="2523767562"/>
                  </a:ext>
                </a:extLst>
              </a:tr>
              <a:tr h="278910">
                <a:tc>
                  <a:txBody>
                    <a:bodyPr/>
                    <a:lstStyle/>
                    <a:p>
                      <a:pPr rtl="0" fontAlgn="t">
                        <a:lnSpc>
                          <a:spcPct val="100000"/>
                        </a:lnSpc>
                        <a:spcBef>
                          <a:spcPts val="0"/>
                        </a:spcBef>
                        <a:spcAft>
                          <a:spcPts val="0"/>
                        </a:spcAft>
                      </a:pPr>
                      <a:r>
                        <a:rPr lang="en-US" sz="1200">
                          <a:solidFill>
                            <a:schemeClr val="tx1"/>
                          </a:solidFill>
                          <a:effectLst/>
                          <a:latin typeface="Times New Roman"/>
                        </a:rPr>
                        <a:t>7</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Battalion</a:t>
                      </a:r>
                    </a:p>
                  </a:txBody>
                  <a:tcPr marL="66675" marR="66675" marT="66675" marB="66675"/>
                </a:tc>
                <a:tc>
                  <a:txBody>
                    <a:bodyPr/>
                    <a:lstStyle/>
                    <a:p>
                      <a:pPr lvl="0" algn="l">
                        <a:lnSpc>
                          <a:spcPct val="100000"/>
                        </a:lnSpc>
                        <a:spcBef>
                          <a:spcPts val="0"/>
                        </a:spcBef>
                        <a:spcAft>
                          <a:spcPts val="0"/>
                        </a:spcAft>
                        <a:buNone/>
                      </a:pPr>
                      <a:r>
                        <a:rPr lang="en-US" sz="1200" b="0" i="0" u="none" strike="noStrike" noProof="0">
                          <a:solidFill>
                            <a:schemeClr val="tx1"/>
                          </a:solidFill>
                          <a:effectLst/>
                          <a:latin typeface="Times New Roman"/>
                        </a:rPr>
                        <a:t>Represents the fire battalion that responded to the incident</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407</a:t>
                      </a:r>
                    </a:p>
                  </a:txBody>
                  <a:tcPr marL="66675" marR="66675" marT="66675" marB="66675"/>
                </a:tc>
                <a:extLst>
                  <a:ext uri="{0D108BD9-81ED-4DB2-BD59-A6C34878D82A}">
                    <a16:rowId xmlns:a16="http://schemas.microsoft.com/office/drawing/2014/main" val="2722812147"/>
                  </a:ext>
                </a:extLst>
              </a:tr>
              <a:tr h="442975">
                <a:tc>
                  <a:txBody>
                    <a:bodyPr/>
                    <a:lstStyle/>
                    <a:p>
                      <a:pPr rtl="0" fontAlgn="t">
                        <a:lnSpc>
                          <a:spcPct val="100000"/>
                        </a:lnSpc>
                        <a:spcBef>
                          <a:spcPts val="0"/>
                        </a:spcBef>
                        <a:spcAft>
                          <a:spcPts val="0"/>
                        </a:spcAft>
                      </a:pPr>
                      <a:r>
                        <a:rPr lang="en-US" sz="1200">
                          <a:solidFill>
                            <a:schemeClr val="tx1"/>
                          </a:solidFill>
                          <a:effectLst/>
                          <a:latin typeface="Times New Roman"/>
                        </a:rPr>
                        <a:t>8</a:t>
                      </a: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Dispatch time</a:t>
                      </a:r>
                    </a:p>
                  </a:txBody>
                  <a:tcPr marL="66675" marR="66675" marT="66675" marB="66675"/>
                </a:tc>
                <a:tc>
                  <a:txBody>
                    <a:bodyPr/>
                    <a:lstStyle/>
                    <a:p>
                      <a:pPr lvl="0">
                        <a:lnSpc>
                          <a:spcPct val="100000"/>
                        </a:lnSpc>
                        <a:spcBef>
                          <a:spcPts val="0"/>
                        </a:spcBef>
                        <a:spcAft>
                          <a:spcPts val="0"/>
                        </a:spcAft>
                        <a:buNone/>
                      </a:pPr>
                      <a:r>
                        <a:rPr lang="en-US" sz="1200" b="0" i="0" u="none" strike="noStrike" noProof="0">
                          <a:solidFill>
                            <a:schemeClr val="tx1"/>
                          </a:solidFill>
                          <a:effectLst/>
                          <a:latin typeface="Times New Roman"/>
                        </a:rPr>
                        <a:t>Displays the time that the unit was dispatched to the scene of the incident</a:t>
                      </a:r>
                      <a:endParaRPr lang="en-US" sz="1200">
                        <a:solidFill>
                          <a:schemeClr val="tx1"/>
                        </a:solidFill>
                        <a:latin typeface="Times New Roman"/>
                      </a:endParaRPr>
                    </a:p>
                  </a:txBody>
                  <a:tcPr marL="66675" marR="66675" marT="66675" marB="66675"/>
                </a:tc>
                <a:tc>
                  <a:txBody>
                    <a:bodyPr/>
                    <a:lstStyle/>
                    <a:p>
                      <a:pPr rtl="0" fontAlgn="t">
                        <a:lnSpc>
                          <a:spcPct val="100000"/>
                        </a:lnSpc>
                        <a:spcBef>
                          <a:spcPts val="0"/>
                        </a:spcBef>
                        <a:spcAft>
                          <a:spcPts val="0"/>
                        </a:spcAft>
                      </a:pPr>
                      <a:r>
                        <a:rPr lang="en-US" sz="1200">
                          <a:solidFill>
                            <a:schemeClr val="tx1"/>
                          </a:solidFill>
                          <a:effectLst/>
                          <a:latin typeface="Times New Roman"/>
                        </a:rPr>
                        <a:t>1/1/2018  12:04:00 AM</a:t>
                      </a:r>
                    </a:p>
                  </a:txBody>
                  <a:tcPr marL="66675" marR="66675" marT="66675" marB="66675"/>
                </a:tc>
                <a:extLst>
                  <a:ext uri="{0D108BD9-81ED-4DB2-BD59-A6C34878D82A}">
                    <a16:rowId xmlns:a16="http://schemas.microsoft.com/office/drawing/2014/main" val="3250081487"/>
                  </a:ext>
                </a:extLst>
              </a:tr>
            </a:tbl>
          </a:graphicData>
        </a:graphic>
      </p:graphicFrame>
      <p:pic>
        <p:nvPicPr>
          <p:cNvPr id="2" name="Picture 2" descr="A close up of text on a white background&#10;&#10;Description automatically generated">
            <a:extLst>
              <a:ext uri="{FF2B5EF4-FFF2-40B4-BE49-F238E27FC236}">
                <a16:creationId xmlns:a16="http://schemas.microsoft.com/office/drawing/2014/main" id="{D118DF56-3921-4EED-866B-3972FEB05302}"/>
              </a:ext>
            </a:extLst>
          </p:cNvPr>
          <p:cNvPicPr>
            <a:picLocks noChangeAspect="1"/>
          </p:cNvPicPr>
          <p:nvPr/>
        </p:nvPicPr>
        <p:blipFill>
          <a:blip r:embed="rId3"/>
          <a:stretch>
            <a:fillRect/>
          </a:stretch>
        </p:blipFill>
        <p:spPr>
          <a:xfrm>
            <a:off x="356952" y="4898115"/>
            <a:ext cx="8078763" cy="164313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3EA5BAE-B4D2-42E9-8320-FE1D3A9E9852}"/>
                  </a:ext>
                </a:extLst>
              </p14:cNvPr>
              <p14:cNvContentPartPr/>
              <p14:nvPr/>
            </p14:nvContentPartPr>
            <p14:xfrm>
              <a:off x="7218793" y="5080036"/>
              <a:ext cx="1219199" cy="200025"/>
            </p14:xfrm>
          </p:contentPart>
        </mc:Choice>
        <mc:Fallback xmlns="">
          <p:pic>
            <p:nvPicPr>
              <p:cNvPr id="3" name="Ink 2">
                <a:extLst>
                  <a:ext uri="{FF2B5EF4-FFF2-40B4-BE49-F238E27FC236}">
                    <a16:creationId xmlns:a16="http://schemas.microsoft.com/office/drawing/2014/main" id="{E3EA5BAE-B4D2-42E9-8320-FE1D3A9E9852}"/>
                  </a:ext>
                </a:extLst>
              </p:cNvPr>
              <p:cNvPicPr/>
              <p:nvPr/>
            </p:nvPicPr>
            <p:blipFill>
              <a:blip r:embed="rId5"/>
              <a:stretch>
                <a:fillRect/>
              </a:stretch>
            </p:blipFill>
            <p:spPr>
              <a:xfrm>
                <a:off x="7200758" y="5062335"/>
                <a:ext cx="1254909" cy="23507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530547C-CACF-4467-8D18-415B7B5C48B5}"/>
                  </a:ext>
                </a:extLst>
              </p14:cNvPr>
              <p14:cNvContentPartPr/>
              <p14:nvPr/>
            </p14:nvContentPartPr>
            <p14:xfrm>
              <a:off x="7192242" y="5279307"/>
              <a:ext cx="1238249" cy="247650"/>
            </p14:xfrm>
          </p:contentPart>
        </mc:Choice>
        <mc:Fallback xmlns="">
          <p:pic>
            <p:nvPicPr>
              <p:cNvPr id="4" name="Ink 3">
                <a:extLst>
                  <a:ext uri="{FF2B5EF4-FFF2-40B4-BE49-F238E27FC236}">
                    <a16:creationId xmlns:a16="http://schemas.microsoft.com/office/drawing/2014/main" id="{6530547C-CACF-4467-8D18-415B7B5C48B5}"/>
                  </a:ext>
                </a:extLst>
              </p:cNvPr>
              <p:cNvPicPr/>
              <p:nvPr/>
            </p:nvPicPr>
            <p:blipFill>
              <a:blip r:embed="rId7"/>
              <a:stretch>
                <a:fillRect/>
              </a:stretch>
            </p:blipFill>
            <p:spPr>
              <a:xfrm>
                <a:off x="7174307" y="5261230"/>
                <a:ext cx="1273761" cy="283442"/>
              </a:xfrm>
              <a:prstGeom prst="rect">
                <a:avLst/>
              </a:prstGeom>
            </p:spPr>
          </p:pic>
        </mc:Fallback>
      </mc:AlternateContent>
    </p:spTree>
    <p:extLst>
      <p:ext uri="{BB962C8B-B14F-4D97-AF65-F5344CB8AC3E}">
        <p14:creationId xmlns:p14="http://schemas.microsoft.com/office/powerpoint/2010/main" val="4104328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6" name="Google Shape;526;gac6e5831a9_0_576"/>
          <p:cNvSpPr txBox="1">
            <a:spLocks noGrp="1"/>
          </p:cNvSpPr>
          <p:nvPr>
            <p:ph type="body" idx="1"/>
          </p:nvPr>
        </p:nvSpPr>
        <p:spPr>
          <a:xfrm>
            <a:off x="393802" y="810506"/>
            <a:ext cx="8075733" cy="5750895"/>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SzPts val="1300"/>
              <a:buNone/>
            </a:pPr>
            <a:r>
              <a:rPr lang="en-US" sz="1600">
                <a:solidFill>
                  <a:schemeClr val="accent6">
                    <a:lumMod val="50000"/>
                  </a:schemeClr>
                </a:solidFill>
                <a:latin typeface="Times New Roman"/>
              </a:rPr>
              <a:t>Steps performed to solve the problem:</a:t>
            </a:r>
            <a:endParaRPr lang="en-US" sz="1600">
              <a:solidFill>
                <a:schemeClr val="accent6">
                  <a:lumMod val="50000"/>
                </a:schemeClr>
              </a:solidFill>
              <a:latin typeface="Times New Roman"/>
              <a:cs typeface="Times New Roman"/>
            </a:endParaRPr>
          </a:p>
          <a:p>
            <a:pPr marL="457200" lvl="0" indent="-311150" algn="l" rtl="0">
              <a:lnSpc>
                <a:spcPct val="115000"/>
              </a:lnSpc>
              <a:spcBef>
                <a:spcPts val="360"/>
              </a:spcBef>
              <a:spcAft>
                <a:spcPts val="0"/>
              </a:spcAft>
              <a:buSzPts val="1300"/>
              <a:buAutoNum type="arabicParenR"/>
            </a:pPr>
            <a:r>
              <a:rPr lang="en-US" sz="1600">
                <a:solidFill>
                  <a:schemeClr val="tx1"/>
                </a:solidFill>
                <a:latin typeface="Times New Roman"/>
              </a:rPr>
              <a:t>Grouped data into event categories (E/F/P)</a:t>
            </a:r>
            <a:endParaRPr sz="1600">
              <a:solidFill>
                <a:schemeClr val="tx1"/>
              </a:solidFill>
              <a:latin typeface="Times New Roman"/>
              <a:cs typeface="Times New Roman"/>
            </a:endParaRPr>
          </a:p>
          <a:p>
            <a:pPr marL="457200" lvl="0" indent="-311150" algn="l" rtl="0">
              <a:lnSpc>
                <a:spcPct val="115000"/>
              </a:lnSpc>
              <a:spcBef>
                <a:spcPts val="0"/>
              </a:spcBef>
              <a:spcAft>
                <a:spcPts val="0"/>
              </a:spcAft>
              <a:buSzPts val="1300"/>
              <a:buAutoNum type="arabicParenR"/>
            </a:pPr>
            <a:r>
              <a:rPr lang="en-US" sz="1600">
                <a:solidFill>
                  <a:schemeClr val="tx1"/>
                </a:solidFill>
                <a:latin typeface="Times New Roman"/>
              </a:rPr>
              <a:t>Sort data by first due and dispatch time</a:t>
            </a:r>
            <a:endParaRPr sz="1600">
              <a:solidFill>
                <a:schemeClr val="tx1"/>
              </a:solidFill>
              <a:latin typeface="Times New Roman"/>
              <a:cs typeface="Times New Roman"/>
            </a:endParaRPr>
          </a:p>
          <a:p>
            <a:pPr indent="-311150">
              <a:spcBef>
                <a:spcPts val="0"/>
              </a:spcBef>
              <a:buAutoNum type="arabicParenR"/>
            </a:pPr>
            <a:r>
              <a:rPr lang="en-US" sz="1600">
                <a:solidFill>
                  <a:schemeClr val="tx1"/>
                </a:solidFill>
                <a:latin typeface="Times New Roman"/>
              </a:rPr>
              <a:t>Finding difference between two consecutive rows </a:t>
            </a:r>
            <a:endParaRPr sz="1600">
              <a:solidFill>
                <a:schemeClr val="tx1"/>
              </a:solidFill>
              <a:latin typeface="Times New Roman"/>
              <a:cs typeface="Times New Roman"/>
            </a:endParaRPr>
          </a:p>
          <a:p>
            <a:pPr marL="457200" lvl="0" indent="-311150" algn="l" rtl="0">
              <a:lnSpc>
                <a:spcPct val="115000"/>
              </a:lnSpc>
              <a:spcBef>
                <a:spcPts val="0"/>
              </a:spcBef>
              <a:spcAft>
                <a:spcPts val="0"/>
              </a:spcAft>
              <a:buSzPts val="1300"/>
              <a:buAutoNum type="arabicParenR"/>
            </a:pPr>
            <a:r>
              <a:rPr lang="en-US" sz="1600">
                <a:solidFill>
                  <a:schemeClr val="tx1"/>
                </a:solidFill>
                <a:latin typeface="Times New Roman"/>
              </a:rPr>
              <a:t>Keeping only time taken for second emergency and discarding other data</a:t>
            </a:r>
            <a:endParaRPr sz="1600">
              <a:solidFill>
                <a:schemeClr val="tx1"/>
              </a:solidFill>
              <a:latin typeface="Times New Roman"/>
              <a:cs typeface="Times New Roman"/>
            </a:endParaRPr>
          </a:p>
          <a:p>
            <a:pPr marL="457200" lvl="0" indent="-311150" algn="l" rtl="0">
              <a:lnSpc>
                <a:spcPct val="115000"/>
              </a:lnSpc>
              <a:spcBef>
                <a:spcPts val="0"/>
              </a:spcBef>
              <a:spcAft>
                <a:spcPts val="0"/>
              </a:spcAft>
              <a:buSzPts val="1300"/>
              <a:buAutoNum type="arabicParenR"/>
            </a:pPr>
            <a:r>
              <a:rPr lang="en-US" sz="1600">
                <a:solidFill>
                  <a:schemeClr val="tx1"/>
                </a:solidFill>
                <a:latin typeface="Times New Roman"/>
              </a:rPr>
              <a:t>Finding average time taken for second emergency by incident type and by first due.</a:t>
            </a:r>
            <a:endParaRPr sz="1600">
              <a:solidFill>
                <a:schemeClr val="tx1"/>
              </a:solidFill>
              <a:latin typeface="Times New Roman"/>
              <a:cs typeface="Times New Roman"/>
            </a:endParaRPr>
          </a:p>
          <a:p>
            <a:pPr marL="0" indent="0"/>
            <a:endParaRPr lang="en-US" sz="1600">
              <a:solidFill>
                <a:schemeClr val="tx1"/>
              </a:solidFill>
              <a:latin typeface="Times New Roman"/>
              <a:cs typeface="Times New Roman"/>
            </a:endParaRPr>
          </a:p>
          <a:p>
            <a:pPr marL="0" lvl="0" indent="0" algn="l">
              <a:lnSpc>
                <a:spcPct val="114999"/>
              </a:lnSpc>
              <a:spcBef>
                <a:spcPts val="360"/>
              </a:spcBef>
              <a:spcAft>
                <a:spcPts val="0"/>
              </a:spcAft>
              <a:buSzPts val="1300"/>
              <a:buNone/>
            </a:pPr>
            <a:r>
              <a:rPr lang="en-US" sz="1600">
                <a:solidFill>
                  <a:schemeClr val="accent6">
                    <a:lumMod val="50000"/>
                  </a:schemeClr>
                </a:solidFill>
                <a:latin typeface="Times New Roman"/>
              </a:rPr>
              <a:t>Results:</a:t>
            </a:r>
            <a:endParaRPr sz="1600">
              <a:solidFill>
                <a:schemeClr val="accent6">
                  <a:lumMod val="50000"/>
                </a:schemeClr>
              </a:solidFill>
              <a:latin typeface="Times New Roman"/>
            </a:endParaRPr>
          </a:p>
        </p:txBody>
      </p:sp>
      <p:sp>
        <p:nvSpPr>
          <p:cNvPr id="4" name="Google Shape;422;gac6e5831a9_0_212">
            <a:extLst>
              <a:ext uri="{FF2B5EF4-FFF2-40B4-BE49-F238E27FC236}">
                <a16:creationId xmlns:a16="http://schemas.microsoft.com/office/drawing/2014/main" id="{DC8174FA-950F-4C67-A999-5FDFF457923F}"/>
              </a:ext>
            </a:extLst>
          </p:cNvPr>
          <p:cNvSpPr txBox="1">
            <a:spLocks/>
          </p:cNvSpPr>
          <p:nvPr/>
        </p:nvSpPr>
        <p:spPr>
          <a:xfrm>
            <a:off x="397646" y="373386"/>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4 - Analytics and Results</a:t>
            </a:r>
            <a:endParaRPr lang="en-US" sz="1600" b="0">
              <a:cs typeface="Times New Roman"/>
            </a:endParaRPr>
          </a:p>
          <a:p>
            <a:pPr marL="0" indent="0">
              <a:lnSpc>
                <a:spcPct val="114999"/>
              </a:lnSpc>
            </a:pPr>
            <a:endParaRPr lang="en-US" sz="1600">
              <a:latin typeface="Times New Roman"/>
              <a:cs typeface="Times New Roman"/>
            </a:endParaRPr>
          </a:p>
        </p:txBody>
      </p:sp>
      <p:pic>
        <p:nvPicPr>
          <p:cNvPr id="6" name="Picture 7" descr="Table&#10;&#10;Description automatically generated">
            <a:extLst>
              <a:ext uri="{FF2B5EF4-FFF2-40B4-BE49-F238E27FC236}">
                <a16:creationId xmlns:a16="http://schemas.microsoft.com/office/drawing/2014/main" id="{7181FE07-6E8F-4846-AD2A-632E3A67A8C1}"/>
              </a:ext>
            </a:extLst>
          </p:cNvPr>
          <p:cNvPicPr>
            <a:picLocks noChangeAspect="1"/>
          </p:cNvPicPr>
          <p:nvPr/>
        </p:nvPicPr>
        <p:blipFill>
          <a:blip r:embed="rId3"/>
          <a:stretch>
            <a:fillRect/>
          </a:stretch>
        </p:blipFill>
        <p:spPr>
          <a:xfrm>
            <a:off x="755131" y="3544692"/>
            <a:ext cx="7240247" cy="301960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4" name="Google Shape;422;gac6e5831a9_0_212">
            <a:extLst>
              <a:ext uri="{FF2B5EF4-FFF2-40B4-BE49-F238E27FC236}">
                <a16:creationId xmlns:a16="http://schemas.microsoft.com/office/drawing/2014/main" id="{697F82F3-0610-41B5-B3E1-E3D18D013D0A}"/>
              </a:ext>
            </a:extLst>
          </p:cNvPr>
          <p:cNvSpPr txBox="1">
            <a:spLocks/>
          </p:cNvSpPr>
          <p:nvPr/>
        </p:nvSpPr>
        <p:spPr>
          <a:xfrm>
            <a:off x="294589" y="251591"/>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Problem Statement 4 - Visualization</a:t>
            </a:r>
            <a:endParaRPr lang="en-US" sz="1600" b="0">
              <a:cs typeface="Times New Roman"/>
            </a:endParaRPr>
          </a:p>
        </p:txBody>
      </p:sp>
      <p:pic>
        <p:nvPicPr>
          <p:cNvPr id="3" name="Picture 4" descr="Chart&#10;&#10;Description automatically generated">
            <a:extLst>
              <a:ext uri="{FF2B5EF4-FFF2-40B4-BE49-F238E27FC236}">
                <a16:creationId xmlns:a16="http://schemas.microsoft.com/office/drawing/2014/main" id="{286B033B-2862-47A8-B7D4-34AE859AB83C}"/>
              </a:ext>
            </a:extLst>
          </p:cNvPr>
          <p:cNvPicPr>
            <a:picLocks noChangeAspect="1"/>
          </p:cNvPicPr>
          <p:nvPr/>
        </p:nvPicPr>
        <p:blipFill>
          <a:blip r:embed="rId3"/>
          <a:stretch>
            <a:fillRect/>
          </a:stretch>
        </p:blipFill>
        <p:spPr>
          <a:xfrm>
            <a:off x="310376" y="807534"/>
            <a:ext cx="8067907" cy="5029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F841-1908-4DA5-9AB2-E6A105C8637C}"/>
              </a:ext>
            </a:extLst>
          </p:cNvPr>
          <p:cNvSpPr>
            <a:spLocks noGrp="1"/>
          </p:cNvSpPr>
          <p:nvPr>
            <p:ph type="title"/>
          </p:nvPr>
        </p:nvSpPr>
        <p:spPr>
          <a:xfrm>
            <a:off x="824000" y="1867918"/>
            <a:ext cx="7865019" cy="2781049"/>
          </a:xfrm>
        </p:spPr>
        <p:txBody>
          <a:bodyPr/>
          <a:lstStyle/>
          <a:p>
            <a:pPr algn="ctr"/>
            <a:r>
              <a:rPr lang="en-US" sz="2800" b="0">
                <a:solidFill>
                  <a:schemeClr val="tx1"/>
                </a:solidFill>
                <a:latin typeface="Times New Roman"/>
              </a:rPr>
              <a:t>(Additional analysis)</a:t>
            </a:r>
            <a:br>
              <a:rPr lang="en-US" sz="2800" b="0">
                <a:solidFill>
                  <a:schemeClr val="tx1"/>
                </a:solidFill>
                <a:latin typeface="Times New Roman"/>
              </a:rPr>
            </a:br>
            <a:r>
              <a:rPr lang="en-US" sz="2800" b="0">
                <a:solidFill>
                  <a:schemeClr val="tx1"/>
                </a:solidFill>
                <a:latin typeface="Times New Roman"/>
                <a:cs typeface="Times New Roman"/>
              </a:rPr>
              <a:t>Standard deviation in EMS call outcome for each station and each provider </a:t>
            </a:r>
          </a:p>
        </p:txBody>
      </p:sp>
      <p:sp>
        <p:nvSpPr>
          <p:cNvPr id="3" name="Slide Number Placeholder 2">
            <a:extLst>
              <a:ext uri="{FF2B5EF4-FFF2-40B4-BE49-F238E27FC236}">
                <a16:creationId xmlns:a16="http://schemas.microsoft.com/office/drawing/2014/main" id="{EFA22396-8433-425E-8BED-7D65709D3F65}"/>
              </a:ext>
            </a:extLst>
          </p:cNvPr>
          <p:cNvSpPr>
            <a:spLocks noGrp="1"/>
          </p:cNvSpPr>
          <p:nvPr>
            <p:ph type="sldNum" idx="12"/>
          </p:nvPr>
        </p:nvSpPr>
        <p:spPr/>
        <p:txBody>
          <a:bodyPr/>
          <a:lstStyle/>
          <a:p>
            <a:fld id="{00000000-1234-1234-1234-123412341234}" type="slidenum">
              <a:rPr lang="en-US"/>
              <a:t>34</a:t>
            </a:fld>
            <a:endParaRPr lang="en-US"/>
          </a:p>
        </p:txBody>
      </p:sp>
    </p:spTree>
    <p:extLst>
      <p:ext uri="{BB962C8B-B14F-4D97-AF65-F5344CB8AC3E}">
        <p14:creationId xmlns:p14="http://schemas.microsoft.com/office/powerpoint/2010/main" val="331812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81EFAA-C9E1-40C6-8B8C-0BA3C8EC15E8}"/>
              </a:ext>
            </a:extLst>
          </p:cNvPr>
          <p:cNvSpPr>
            <a:spLocks noGrp="1"/>
          </p:cNvSpPr>
          <p:nvPr>
            <p:ph type="body" idx="1"/>
          </p:nvPr>
        </p:nvSpPr>
        <p:spPr>
          <a:xfrm>
            <a:off x="304800" y="785735"/>
            <a:ext cx="8011619" cy="5310265"/>
          </a:xfrm>
          <a:solidFill>
            <a:schemeClr val="bg1">
              <a:lumMod val="85000"/>
            </a:schemeClr>
          </a:solidFill>
        </p:spPr>
        <p:txBody>
          <a:bodyPr/>
          <a:lstStyle/>
          <a:p>
            <a:pPr marL="514350" indent="-285750">
              <a:buFont typeface="Wingdings"/>
              <a:buChar char="Ø"/>
            </a:pPr>
            <a:r>
              <a:rPr lang="en-US" sz="1800">
                <a:solidFill>
                  <a:schemeClr val="accent6">
                    <a:lumMod val="50000"/>
                  </a:schemeClr>
                </a:solidFill>
                <a:latin typeface="Times New Roman"/>
              </a:rPr>
              <a:t>Standard deviation in EMS call outcome for each Station</a:t>
            </a:r>
            <a:endParaRPr lang="en-US" sz="1800">
              <a:solidFill>
                <a:schemeClr val="accent6">
                  <a:lumMod val="50000"/>
                </a:schemeClr>
              </a:solidFill>
              <a:latin typeface="Times New Roman"/>
              <a:cs typeface="Times New Roman"/>
            </a:endParaRPr>
          </a:p>
          <a:p>
            <a:pPr marL="971550" lvl="1" indent="-285750">
              <a:lnSpc>
                <a:spcPct val="114999"/>
              </a:lnSpc>
              <a:buFont typeface="Wingdings,Sans-Serif"/>
              <a:buChar char="§"/>
            </a:pPr>
            <a:r>
              <a:rPr lang="en-US" sz="1800">
                <a:latin typeface="Times New Roman"/>
                <a:cs typeface="Times New Roman"/>
              </a:rPr>
              <a:t>Group data by station, shift and ems call outcome</a:t>
            </a:r>
            <a:endParaRPr lang="en-US" sz="1800">
              <a:cs typeface="Calibri"/>
            </a:endParaRPr>
          </a:p>
          <a:p>
            <a:pPr marL="971550" lvl="1" indent="-285750">
              <a:lnSpc>
                <a:spcPct val="114999"/>
              </a:lnSpc>
              <a:buFont typeface="Wingdings,Sans-Serif"/>
              <a:buChar char="§"/>
            </a:pPr>
            <a:r>
              <a:rPr lang="en-US" sz="1800">
                <a:latin typeface="Times New Roman"/>
                <a:cs typeface="Times New Roman"/>
              </a:rPr>
              <a:t>Find the total number of incidents handled, mean and standard deviation for each station using Python NumPy functions like mean, standard deviation and sum.</a:t>
            </a:r>
            <a:endParaRPr lang="en-US" sz="1800">
              <a:cs typeface="Calibri"/>
            </a:endParaRPr>
          </a:p>
          <a:p>
            <a:pPr marL="685800" lvl="1" indent="0">
              <a:lnSpc>
                <a:spcPct val="114999"/>
              </a:lnSpc>
            </a:pPr>
            <a:endParaRPr lang="en-US" sz="1800">
              <a:cs typeface="Calibri"/>
            </a:endParaRPr>
          </a:p>
          <a:p>
            <a:pPr marL="514350" indent="-285750">
              <a:lnSpc>
                <a:spcPct val="114999"/>
              </a:lnSpc>
              <a:buFont typeface="Wingdings"/>
              <a:buChar char="Ø"/>
            </a:pPr>
            <a:r>
              <a:rPr lang="en-US" sz="1800">
                <a:solidFill>
                  <a:schemeClr val="accent6">
                    <a:lumMod val="50000"/>
                  </a:schemeClr>
                </a:solidFill>
                <a:latin typeface="Times New Roman"/>
              </a:rPr>
              <a:t>Standard deviation in EMS call outcome for each provider</a:t>
            </a:r>
            <a:endParaRPr lang="en-US" sz="1800">
              <a:solidFill>
                <a:schemeClr val="accent6">
                  <a:lumMod val="50000"/>
                </a:schemeClr>
              </a:solidFill>
              <a:latin typeface="Times New Roman"/>
              <a:cs typeface="Times New Roman"/>
            </a:endParaRPr>
          </a:p>
          <a:p>
            <a:pPr marL="971550" lvl="1" indent="-285750">
              <a:lnSpc>
                <a:spcPct val="114999"/>
              </a:lnSpc>
              <a:buSzPts val="1300"/>
              <a:buFont typeface="Wingdings,Sans-Serif"/>
              <a:buChar char="§"/>
            </a:pPr>
            <a:r>
              <a:rPr lang="en-US" sz="1800">
                <a:latin typeface="Times New Roman"/>
                <a:cs typeface="Times New Roman"/>
              </a:rPr>
              <a:t>Excluded providers who handled less than 100 incidents</a:t>
            </a:r>
            <a:endParaRPr lang="en-US" sz="1800">
              <a:cs typeface="Times New Roman"/>
            </a:endParaRPr>
          </a:p>
          <a:p>
            <a:pPr marL="971550" lvl="1" indent="-285750">
              <a:lnSpc>
                <a:spcPct val="114999"/>
              </a:lnSpc>
              <a:buSzPts val="1300"/>
              <a:buFont typeface="Wingdings,Sans-Serif"/>
              <a:buChar char="§"/>
            </a:pPr>
            <a:r>
              <a:rPr lang="en-US" sz="1800">
                <a:latin typeface="Times New Roman"/>
                <a:cs typeface="Times New Roman"/>
              </a:rPr>
              <a:t>Group data by performer and ems call outcome</a:t>
            </a:r>
          </a:p>
          <a:p>
            <a:pPr marL="971550" lvl="1" indent="-285750">
              <a:lnSpc>
                <a:spcPct val="114999"/>
              </a:lnSpc>
              <a:buFont typeface="Wingdings,Sans-Serif"/>
              <a:buChar char="§"/>
            </a:pPr>
            <a:r>
              <a:rPr lang="en-US" sz="1800">
                <a:latin typeface="Times New Roman"/>
                <a:cs typeface="Times New Roman"/>
              </a:rPr>
              <a:t>Find the total number of incidents handled, mean and standard deviation for each station using Python NumPy functions like mean, standard deviation and sum.</a:t>
            </a:r>
            <a:endParaRPr lang="en-US" sz="1800">
              <a:cs typeface="Calibri"/>
            </a:endParaRPr>
          </a:p>
          <a:p>
            <a:pPr marL="971550" lvl="1" indent="-285750">
              <a:lnSpc>
                <a:spcPct val="114999"/>
              </a:lnSpc>
              <a:buFont typeface="Arial"/>
              <a:buChar char="•"/>
            </a:pPr>
            <a:endParaRPr lang="en-US" sz="1800">
              <a:cs typeface="Calibri"/>
            </a:endParaRPr>
          </a:p>
          <a:p>
            <a:pPr marL="228600" indent="0">
              <a:lnSpc>
                <a:spcPct val="114999"/>
              </a:lnSpc>
            </a:pPr>
            <a:endParaRPr lang="en-US" sz="1600">
              <a:solidFill>
                <a:schemeClr val="bg2">
                  <a:lumMod val="50000"/>
                </a:schemeClr>
              </a:solidFill>
              <a:latin typeface="Times New Roman"/>
            </a:endParaRPr>
          </a:p>
        </p:txBody>
      </p:sp>
      <p:sp>
        <p:nvSpPr>
          <p:cNvPr id="5" name="Google Shape;422;gac6e5831a9_0_212">
            <a:extLst>
              <a:ext uri="{FF2B5EF4-FFF2-40B4-BE49-F238E27FC236}">
                <a16:creationId xmlns:a16="http://schemas.microsoft.com/office/drawing/2014/main" id="{A54504C4-8E9E-43F1-89B3-723B069CBAC8}"/>
              </a:ext>
            </a:extLst>
          </p:cNvPr>
          <p:cNvSpPr txBox="1">
            <a:spLocks/>
          </p:cNvSpPr>
          <p:nvPr/>
        </p:nvSpPr>
        <p:spPr>
          <a:xfrm>
            <a:off x="247745" y="17664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Additional analysis – Analytics and Results</a:t>
            </a:r>
            <a:endParaRPr lang="en-US" sz="1600" b="0">
              <a:cs typeface="Times New Roman"/>
            </a:endParaRPr>
          </a:p>
        </p:txBody>
      </p:sp>
    </p:spTree>
    <p:extLst>
      <p:ext uri="{BB962C8B-B14F-4D97-AF65-F5344CB8AC3E}">
        <p14:creationId xmlns:p14="http://schemas.microsoft.com/office/powerpoint/2010/main" val="954368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5" name="Google Shape;675;gab58d8a0bf_1_30"/>
          <p:cNvPicPr preferRelativeResize="0"/>
          <p:nvPr/>
        </p:nvPicPr>
        <p:blipFill rotWithShape="1">
          <a:blip r:embed="rId3">
            <a:alphaModFix/>
          </a:blip>
          <a:srcRect/>
          <a:stretch/>
        </p:blipFill>
        <p:spPr>
          <a:xfrm>
            <a:off x="323156" y="597593"/>
            <a:ext cx="8001789" cy="5662814"/>
          </a:xfrm>
          <a:prstGeom prst="rect">
            <a:avLst/>
          </a:prstGeom>
          <a:noFill/>
          <a:ln>
            <a:noFill/>
          </a:ln>
        </p:spPr>
      </p:pic>
      <p:sp>
        <p:nvSpPr>
          <p:cNvPr id="5" name="Google Shape;422;gac6e5831a9_0_212">
            <a:extLst>
              <a:ext uri="{FF2B5EF4-FFF2-40B4-BE49-F238E27FC236}">
                <a16:creationId xmlns:a16="http://schemas.microsoft.com/office/drawing/2014/main" id="{519D9D3B-F061-4F6C-8535-CD639E295438}"/>
              </a:ext>
            </a:extLst>
          </p:cNvPr>
          <p:cNvSpPr txBox="1">
            <a:spLocks/>
          </p:cNvSpPr>
          <p:nvPr/>
        </p:nvSpPr>
        <p:spPr>
          <a:xfrm>
            <a:off x="247745" y="17664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Additional analysis –Visualizations</a:t>
            </a:r>
            <a:endParaRPr lang="en-US" sz="1600" b="0">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5" name="Google Shape;422;gac6e5831a9_0_212">
            <a:extLst>
              <a:ext uri="{FF2B5EF4-FFF2-40B4-BE49-F238E27FC236}">
                <a16:creationId xmlns:a16="http://schemas.microsoft.com/office/drawing/2014/main" id="{9B51D4EF-A8D5-4AED-8674-11510460F6F8}"/>
              </a:ext>
            </a:extLst>
          </p:cNvPr>
          <p:cNvSpPr txBox="1">
            <a:spLocks/>
          </p:cNvSpPr>
          <p:nvPr/>
        </p:nvSpPr>
        <p:spPr>
          <a:xfrm>
            <a:off x="247745" y="176640"/>
            <a:ext cx="8077200" cy="336176"/>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pPr marL="0" indent="0"/>
            <a:r>
              <a:rPr lang="en-US" sz="1600">
                <a:latin typeface="Times New Roman"/>
                <a:cs typeface="Times New Roman"/>
              </a:rPr>
              <a:t>Additional analysis –Visualizations</a:t>
            </a:r>
            <a:endParaRPr lang="en-US" sz="1600" b="0">
              <a:cs typeface="Times New Roman"/>
            </a:endParaRPr>
          </a:p>
        </p:txBody>
      </p:sp>
      <p:pic>
        <p:nvPicPr>
          <p:cNvPr id="2" name="Picture 2" descr="Chart&#10;&#10;Description automatically generated">
            <a:extLst>
              <a:ext uri="{FF2B5EF4-FFF2-40B4-BE49-F238E27FC236}">
                <a16:creationId xmlns:a16="http://schemas.microsoft.com/office/drawing/2014/main" id="{EF0B97A8-D113-4128-9BB3-9B085C4A2D55}"/>
              </a:ext>
            </a:extLst>
          </p:cNvPr>
          <p:cNvPicPr>
            <a:picLocks noChangeAspect="1"/>
          </p:cNvPicPr>
          <p:nvPr/>
        </p:nvPicPr>
        <p:blipFill>
          <a:blip r:embed="rId3"/>
          <a:stretch>
            <a:fillRect/>
          </a:stretch>
        </p:blipFill>
        <p:spPr>
          <a:xfrm>
            <a:off x="436670" y="737983"/>
            <a:ext cx="7749499" cy="488456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7FBC42-7912-456B-9F34-20C7EB32D093}"/>
              </a:ext>
            </a:extLst>
          </p:cNvPr>
          <p:cNvSpPr>
            <a:spLocks noGrp="1"/>
          </p:cNvSpPr>
          <p:nvPr>
            <p:ph type="body" idx="1"/>
          </p:nvPr>
        </p:nvSpPr>
        <p:spPr>
          <a:xfrm>
            <a:off x="304800" y="381000"/>
            <a:ext cx="8077200" cy="314864"/>
          </a:xfrm>
        </p:spPr>
        <p:txBody>
          <a:bodyPr/>
          <a:lstStyle/>
          <a:p>
            <a:r>
              <a:rPr lang="en-US" sz="1600">
                <a:latin typeface="Times New Roman"/>
                <a:cs typeface="Calibri"/>
              </a:rPr>
              <a:t>Conclusions and Future Directions</a:t>
            </a:r>
            <a:endParaRPr lang="en-US" sz="1600">
              <a:latin typeface="Times New Roman"/>
              <a:cs typeface="Times New Roman"/>
            </a:endParaRPr>
          </a:p>
        </p:txBody>
      </p:sp>
      <p:sp>
        <p:nvSpPr>
          <p:cNvPr id="3" name="Text Placeholder 2">
            <a:extLst>
              <a:ext uri="{FF2B5EF4-FFF2-40B4-BE49-F238E27FC236}">
                <a16:creationId xmlns:a16="http://schemas.microsoft.com/office/drawing/2014/main" id="{06E34EBC-11A9-4BAC-807E-A8AB9D1C2644}"/>
              </a:ext>
            </a:extLst>
          </p:cNvPr>
          <p:cNvSpPr>
            <a:spLocks noGrp="1"/>
          </p:cNvSpPr>
          <p:nvPr>
            <p:ph type="body" idx="2"/>
          </p:nvPr>
        </p:nvSpPr>
        <p:spPr/>
        <p:txBody>
          <a:bodyPr/>
          <a:lstStyle/>
          <a:p>
            <a:pPr marL="228600" indent="0">
              <a:lnSpc>
                <a:spcPct val="114999"/>
              </a:lnSpc>
            </a:pPr>
            <a:r>
              <a:rPr lang="en-US" sz="1800" b="1">
                <a:solidFill>
                  <a:schemeClr val="accent6">
                    <a:lumMod val="50000"/>
                  </a:schemeClr>
                </a:solidFill>
                <a:latin typeface="Times New Roman"/>
                <a:ea typeface="+mn-lt"/>
                <a:cs typeface="+mn-lt"/>
              </a:rPr>
              <a:t>Conclusions</a:t>
            </a:r>
          </a:p>
          <a:p>
            <a:pPr marL="742950" indent="-514350">
              <a:lnSpc>
                <a:spcPct val="114999"/>
              </a:lnSpc>
              <a:buFont typeface="Wingdings" panose="020B0604020202020204" pitchFamily="34" charset="0"/>
              <a:buChar char="q"/>
            </a:pPr>
            <a:r>
              <a:rPr lang="en-US" sz="1600">
                <a:latin typeface="Times New Roman"/>
                <a:ea typeface="+mn-lt"/>
                <a:cs typeface="+mn-lt"/>
              </a:rPr>
              <a:t>Provider, shift, station, and battalion have no correlation with EMS call outcome</a:t>
            </a:r>
            <a:endParaRPr lang="en-US" sz="1600">
              <a:latin typeface="Times New Roman"/>
              <a:cs typeface="Calibri"/>
            </a:endParaRPr>
          </a:p>
          <a:p>
            <a:pPr marL="742950" indent="-514350">
              <a:lnSpc>
                <a:spcPct val="114999"/>
              </a:lnSpc>
              <a:buFont typeface="Wingdings" panose="020B0604020202020204" pitchFamily="34" charset="0"/>
              <a:buChar char="q"/>
            </a:pPr>
            <a:r>
              <a:rPr lang="en-US" sz="1600">
                <a:latin typeface="Times New Roman"/>
                <a:ea typeface="+mn-lt"/>
                <a:cs typeface="+mn-lt"/>
              </a:rPr>
              <a:t>Diazepam (valium) medication contributes the most to incident distance from hospital relative to aspirin (baseline), and wound-burn care procedure contributes the most to incident distance from hospital relative to an airway – clear/suction procedure (baseline)</a:t>
            </a:r>
          </a:p>
          <a:p>
            <a:pPr marL="742950" indent="-514350">
              <a:lnSpc>
                <a:spcPct val="114999"/>
              </a:lnSpc>
              <a:buFont typeface="Wingdings" panose="020B0604020202020204" pitchFamily="34" charset="0"/>
              <a:buChar char="q"/>
            </a:pPr>
            <a:r>
              <a:rPr lang="en-US" sz="1600">
                <a:latin typeface="Times New Roman"/>
                <a:ea typeface="+mn-lt"/>
                <a:cs typeface="+mn-lt"/>
              </a:rPr>
              <a:t> Frequency of units dispatched: UT402, UT 421, BIC 402  </a:t>
            </a:r>
            <a:r>
              <a:rPr lang="en-US" sz="1600">
                <a:latin typeface="Times New Roman"/>
                <a:ea typeface="+mn-lt"/>
                <a:cs typeface="Times New Roman"/>
              </a:rPr>
              <a:t>→ </a:t>
            </a:r>
            <a:r>
              <a:rPr lang="en-US" sz="1600">
                <a:latin typeface="Times New Roman"/>
                <a:ea typeface="+mn-lt"/>
                <a:cs typeface="+mn-lt"/>
              </a:rPr>
              <a:t>busiest &amp; IV16, IV05 </a:t>
            </a:r>
            <a:r>
              <a:rPr lang="en-US" sz="1600">
                <a:latin typeface="Times New Roman"/>
                <a:ea typeface="+mn-lt"/>
                <a:cs typeface="Times New Roman"/>
              </a:rPr>
              <a:t>→</a:t>
            </a:r>
            <a:r>
              <a:rPr lang="en-US" sz="1600">
                <a:latin typeface="Times New Roman"/>
                <a:ea typeface="+mn-lt"/>
                <a:cs typeface="+mn-lt"/>
              </a:rPr>
              <a:t> slowest &gt; than 900 days (~ 1,300,000 minutes)</a:t>
            </a:r>
            <a:endParaRPr lang="en-US" sz="1600">
              <a:latin typeface="Times New Roman"/>
              <a:cs typeface="Times New Roman"/>
            </a:endParaRPr>
          </a:p>
          <a:p>
            <a:pPr marL="742950" indent="-514350">
              <a:lnSpc>
                <a:spcPct val="114999"/>
              </a:lnSpc>
              <a:buFont typeface="Wingdings" panose="020B0604020202020204" pitchFamily="34" charset="0"/>
              <a:buChar char="q"/>
            </a:pPr>
            <a:r>
              <a:rPr lang="en-US" sz="1600">
                <a:latin typeface="Times New Roman"/>
                <a:ea typeface="+mn-lt"/>
                <a:cs typeface="+mn-lt"/>
              </a:rPr>
              <a:t>Second emergencies : 420,421, and 422 </a:t>
            </a:r>
            <a:r>
              <a:rPr lang="en-US" sz="1600">
                <a:latin typeface="Times New Roman"/>
                <a:ea typeface="+mn-lt"/>
                <a:cs typeface="Times New Roman"/>
              </a:rPr>
              <a:t>→ busiest and</a:t>
            </a:r>
            <a:r>
              <a:rPr lang="en-US" sz="1600">
                <a:latin typeface="Times New Roman"/>
                <a:ea typeface="+mn-lt"/>
                <a:cs typeface="+mn-lt"/>
              </a:rPr>
              <a:t> 412, 439, and 441</a:t>
            </a:r>
            <a:r>
              <a:rPr lang="en-US" sz="1600">
                <a:latin typeface="Times New Roman"/>
                <a:ea typeface="+mn-lt"/>
                <a:cs typeface="Times New Roman"/>
              </a:rPr>
              <a:t>→ slowest stations</a:t>
            </a:r>
          </a:p>
          <a:p>
            <a:pPr marL="228600" indent="0">
              <a:lnSpc>
                <a:spcPct val="114999"/>
              </a:lnSpc>
            </a:pPr>
            <a:r>
              <a:rPr lang="en-US" sz="1800" b="1">
                <a:solidFill>
                  <a:schemeClr val="accent6">
                    <a:lumMod val="50000"/>
                  </a:schemeClr>
                </a:solidFill>
                <a:latin typeface="Times New Roman"/>
                <a:cs typeface="Times New Roman"/>
              </a:rPr>
              <a:t>Future directions</a:t>
            </a:r>
            <a:endParaRPr lang="en-US" sz="1800">
              <a:solidFill>
                <a:schemeClr val="accent6">
                  <a:lumMod val="50000"/>
                </a:schemeClr>
              </a:solidFill>
              <a:latin typeface="Times New Roman"/>
              <a:cs typeface="Times New Roman"/>
            </a:endParaRPr>
          </a:p>
          <a:p>
            <a:pPr marL="228600" indent="0">
              <a:lnSpc>
                <a:spcPct val="114999"/>
              </a:lnSpc>
            </a:pPr>
            <a:r>
              <a:rPr lang="en-US" sz="1600">
                <a:latin typeface="Times New Roman"/>
                <a:ea typeface="+mn-lt"/>
                <a:cs typeface="+mn-lt"/>
              </a:rPr>
              <a:t>Based on Automatic Vehicle Location (AVL) vs Mobile Computer Terminal data, i.e., how accurate are our personnel provided timestamps? Should AVL ping rates be shortened? Are our members clicking enroute significantly before the vehicle moves?</a:t>
            </a:r>
            <a:endParaRPr lang="en-US" sz="1600">
              <a:latin typeface="Times New Roman"/>
              <a:cs typeface="Times New Roman"/>
            </a:endParaRPr>
          </a:p>
        </p:txBody>
      </p:sp>
    </p:spTree>
    <p:extLst>
      <p:ext uri="{BB962C8B-B14F-4D97-AF65-F5344CB8AC3E}">
        <p14:creationId xmlns:p14="http://schemas.microsoft.com/office/powerpoint/2010/main" val="1413487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EF7A-150E-42AC-B247-B90DA2382024}"/>
              </a:ext>
            </a:extLst>
          </p:cNvPr>
          <p:cNvSpPr>
            <a:spLocks noGrp="1"/>
          </p:cNvSpPr>
          <p:nvPr>
            <p:ph type="title"/>
          </p:nvPr>
        </p:nvSpPr>
        <p:spPr>
          <a:xfrm>
            <a:off x="1139855" y="1685881"/>
            <a:ext cx="5857800" cy="2497200"/>
          </a:xfrm>
        </p:spPr>
        <p:txBody>
          <a:bodyPr/>
          <a:lstStyle/>
          <a:p>
            <a:pPr algn="ctr"/>
            <a:r>
              <a:rPr lang="en-US">
                <a:solidFill>
                  <a:schemeClr val="tx1"/>
                </a:solidFill>
                <a:latin typeface="Times New Roman"/>
                <a:cs typeface="Calibri Light"/>
              </a:rPr>
              <a:t>Thank You &amp;</a:t>
            </a:r>
            <a:br>
              <a:rPr lang="en-US" sz="2400">
                <a:latin typeface="Times New Roman"/>
                <a:cs typeface="Calibri Light"/>
              </a:rPr>
            </a:br>
            <a:r>
              <a:rPr lang="en-US" sz="3200">
                <a:solidFill>
                  <a:schemeClr val="tx1"/>
                </a:solidFill>
                <a:latin typeface="Times New Roman"/>
                <a:cs typeface="Calibri Light"/>
              </a:rPr>
              <a:t>Questions?</a:t>
            </a:r>
            <a:endParaRPr lang="en-US" sz="3200">
              <a:solidFill>
                <a:schemeClr val="tx1"/>
              </a:solidFill>
              <a:latin typeface="Times New Roman"/>
              <a:cs typeface="Times New Roman"/>
            </a:endParaRPr>
          </a:p>
        </p:txBody>
      </p:sp>
      <p:sp>
        <p:nvSpPr>
          <p:cNvPr id="3" name="Slide Number Placeholder 2">
            <a:extLst>
              <a:ext uri="{FF2B5EF4-FFF2-40B4-BE49-F238E27FC236}">
                <a16:creationId xmlns:a16="http://schemas.microsoft.com/office/drawing/2014/main" id="{E8B13B63-B02A-4D6B-8690-5D54ECE784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39</a:t>
            </a:fld>
            <a:endParaRPr lang="en-US"/>
          </a:p>
        </p:txBody>
      </p:sp>
    </p:spTree>
    <p:extLst>
      <p:ext uri="{BB962C8B-B14F-4D97-AF65-F5344CB8AC3E}">
        <p14:creationId xmlns:p14="http://schemas.microsoft.com/office/powerpoint/2010/main" val="249536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ac6e5831a9_0_19"/>
          <p:cNvSpPr txBox="1">
            <a:spLocks noGrp="1"/>
          </p:cNvSpPr>
          <p:nvPr>
            <p:ph type="body" idx="1"/>
          </p:nvPr>
        </p:nvSpPr>
        <p:spPr>
          <a:xfrm>
            <a:off x="310183" y="824753"/>
            <a:ext cx="8497622" cy="5271247"/>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None/>
            </a:pPr>
            <a:r>
              <a:rPr lang="en-US" sz="1800" b="1">
                <a:solidFill>
                  <a:schemeClr val="accent6">
                    <a:lumMod val="50000"/>
                  </a:schemeClr>
                </a:solidFill>
                <a:latin typeface="Times New Roman"/>
              </a:rPr>
              <a:t>Problem Context:</a:t>
            </a:r>
            <a:endParaRPr lang="en-US" sz="1800">
              <a:solidFill>
                <a:schemeClr val="accent6">
                  <a:lumMod val="50000"/>
                </a:schemeClr>
              </a:solidFill>
              <a:latin typeface="Times New Roman"/>
            </a:endParaRPr>
          </a:p>
          <a:p>
            <a:pPr marL="342900" indent="-323850" algn="just">
              <a:buSzPts val="1100"/>
              <a:buFont typeface="Wingdings"/>
              <a:buChar char="§"/>
            </a:pPr>
            <a:r>
              <a:rPr lang="en-US" sz="1800" b="1">
                <a:solidFill>
                  <a:srgbClr val="000000"/>
                </a:solidFill>
                <a:latin typeface="Times New Roman"/>
              </a:rPr>
              <a:t>Domain of problem:  </a:t>
            </a:r>
            <a:r>
              <a:rPr lang="en-US" sz="1800">
                <a:solidFill>
                  <a:srgbClr val="000000"/>
                </a:solidFill>
                <a:latin typeface="Times New Roman"/>
              </a:rPr>
              <a:t>Service operations to local communities</a:t>
            </a:r>
            <a:endParaRPr sz="1800">
              <a:solidFill>
                <a:srgbClr val="000000"/>
              </a:solidFill>
              <a:latin typeface="Times New Roman"/>
              <a:cs typeface="Times New Roman"/>
            </a:endParaRPr>
          </a:p>
          <a:p>
            <a:pPr marL="304800" indent="-285750" algn="just">
              <a:lnSpc>
                <a:spcPct val="114999"/>
              </a:lnSpc>
              <a:buSzPts val="1100"/>
              <a:buFont typeface="Wingdings" panose="020B0604020202020204" pitchFamily="34" charset="0"/>
              <a:buChar char="§"/>
            </a:pPr>
            <a:endParaRPr lang="en-US" sz="1800">
              <a:solidFill>
                <a:srgbClr val="000000"/>
              </a:solidFill>
              <a:latin typeface="Times New Roman"/>
              <a:cs typeface="Times New Roman"/>
            </a:endParaRPr>
          </a:p>
          <a:p>
            <a:pPr marL="342900" indent="-323850" algn="just">
              <a:buSzPts val="1100"/>
              <a:buFont typeface="Wingdings"/>
              <a:buChar char="§"/>
            </a:pPr>
            <a:r>
              <a:rPr lang="en-US" sz="1800" b="1">
                <a:solidFill>
                  <a:srgbClr val="000000"/>
                </a:solidFill>
                <a:latin typeface="Times New Roman"/>
              </a:rPr>
              <a:t>Importance of problem: </a:t>
            </a:r>
            <a:r>
              <a:rPr lang="en-US" sz="1800">
                <a:solidFill>
                  <a:srgbClr val="000000"/>
                </a:solidFill>
                <a:latin typeface="Times New Roman"/>
              </a:rPr>
              <a:t>As the majority of available first responders (especially fire, rescue, and emergency medical services (EMS)) do not have sufficient satisfactory data and analytical knowledge, their performance regarding life-and-death decisions could decline.  It would also result in declining performance regarding how they respond to challenges they face in their daily line of work.</a:t>
            </a:r>
            <a:endParaRPr sz="1800">
              <a:solidFill>
                <a:srgbClr val="000000"/>
              </a:solidFill>
              <a:latin typeface="Times New Roman"/>
              <a:cs typeface="Times New Roman"/>
            </a:endParaRPr>
          </a:p>
          <a:p>
            <a:pPr marL="304800" indent="-285750" algn="just">
              <a:lnSpc>
                <a:spcPct val="114999"/>
              </a:lnSpc>
              <a:buClr>
                <a:srgbClr val="424242"/>
              </a:buClr>
              <a:buSzPts val="1100"/>
              <a:buFont typeface="Wingdings" panose="020B0604020202020204" pitchFamily="34" charset="0"/>
              <a:buChar char="§"/>
            </a:pPr>
            <a:endParaRPr lang="en-US" sz="1800">
              <a:solidFill>
                <a:srgbClr val="000000"/>
              </a:solidFill>
              <a:latin typeface="Times New Roman"/>
              <a:cs typeface="Times New Roman"/>
            </a:endParaRPr>
          </a:p>
          <a:p>
            <a:pPr marL="342900" lvl="0" indent="-323850" algn="just" rtl="0">
              <a:spcBef>
                <a:spcPts val="280"/>
              </a:spcBef>
              <a:spcAft>
                <a:spcPts val="0"/>
              </a:spcAft>
              <a:buClr>
                <a:srgbClr val="000000"/>
              </a:buClr>
              <a:buSzPts val="1100"/>
              <a:buFont typeface="Wingdings" panose="020B0604020202020204" pitchFamily="34" charset="0"/>
              <a:buChar char="§"/>
            </a:pPr>
            <a:r>
              <a:rPr lang="en-US" sz="1800" b="1">
                <a:solidFill>
                  <a:srgbClr val="000000"/>
                </a:solidFill>
                <a:latin typeface="Times New Roman"/>
              </a:rPr>
              <a:t>Why Data analysis?</a:t>
            </a:r>
            <a:endParaRPr sz="1800" b="1">
              <a:solidFill>
                <a:srgbClr val="000000"/>
              </a:solidFill>
              <a:latin typeface="Times New Roman"/>
              <a:cs typeface="Times New Roman"/>
            </a:endParaRPr>
          </a:p>
          <a:p>
            <a:pPr marL="628650" lvl="0" indent="-285750" algn="just" rtl="0">
              <a:spcBef>
                <a:spcPts val="280"/>
              </a:spcBef>
              <a:spcAft>
                <a:spcPts val="0"/>
              </a:spcAft>
              <a:buFont typeface="Wingdings" panose="020B0604020202020204" pitchFamily="34" charset="0"/>
              <a:buChar char="§"/>
            </a:pPr>
            <a:r>
              <a:rPr lang="en-US" sz="1800">
                <a:solidFill>
                  <a:srgbClr val="000000"/>
                </a:solidFill>
                <a:latin typeface="Times New Roman"/>
              </a:rPr>
              <a:t>To extract insights into fire problems.</a:t>
            </a:r>
            <a:endParaRPr sz="1800">
              <a:solidFill>
                <a:srgbClr val="000000"/>
              </a:solidFill>
              <a:latin typeface="Times New Roman"/>
              <a:cs typeface="Times New Roman"/>
            </a:endParaRPr>
          </a:p>
          <a:p>
            <a:pPr marL="628650" lvl="0" indent="-285750" algn="just" rtl="0">
              <a:spcBef>
                <a:spcPts val="280"/>
              </a:spcBef>
              <a:spcAft>
                <a:spcPts val="0"/>
              </a:spcAft>
              <a:buFont typeface="Wingdings" panose="020B0604020202020204" pitchFamily="34" charset="0"/>
              <a:buChar char="§"/>
            </a:pPr>
            <a:r>
              <a:rPr lang="en-US" sz="1800">
                <a:solidFill>
                  <a:srgbClr val="000000"/>
                </a:solidFill>
                <a:latin typeface="Times New Roman"/>
              </a:rPr>
              <a:t>To improve resource allocations to combat incidents.</a:t>
            </a:r>
            <a:endParaRPr sz="1800">
              <a:solidFill>
                <a:srgbClr val="000000"/>
              </a:solidFill>
              <a:latin typeface="Times New Roman"/>
              <a:cs typeface="Times New Roman"/>
            </a:endParaRPr>
          </a:p>
          <a:p>
            <a:pPr marL="628650" lvl="0" indent="-285750" algn="just" rtl="0">
              <a:spcBef>
                <a:spcPts val="280"/>
              </a:spcBef>
              <a:spcAft>
                <a:spcPts val="0"/>
              </a:spcAft>
              <a:buFont typeface="Wingdings" panose="020B0604020202020204" pitchFamily="34" charset="0"/>
              <a:buChar char="§"/>
            </a:pPr>
            <a:r>
              <a:rPr lang="en-US" sz="1800">
                <a:solidFill>
                  <a:srgbClr val="000000"/>
                </a:solidFill>
                <a:latin typeface="Times New Roman"/>
              </a:rPr>
              <a:t>To identify any training needs.</a:t>
            </a:r>
            <a:endParaRPr sz="1800">
              <a:solidFill>
                <a:srgbClr val="000000"/>
              </a:solidFill>
              <a:latin typeface="Times New Roman"/>
              <a:cs typeface="Times New Roman"/>
            </a:endParaRPr>
          </a:p>
          <a:p>
            <a:pPr marL="342900" lvl="0" indent="0" algn="l" rtl="0">
              <a:spcBef>
                <a:spcPts val="280"/>
              </a:spcBef>
              <a:spcAft>
                <a:spcPts val="0"/>
              </a:spcAft>
              <a:buNone/>
            </a:pPr>
            <a:endParaRPr sz="1100">
              <a:solidFill>
                <a:srgbClr val="000000"/>
              </a:solidFill>
            </a:endParaRPr>
          </a:p>
        </p:txBody>
      </p:sp>
      <p:sp>
        <p:nvSpPr>
          <p:cNvPr id="5" name="Text Placeholder 3">
            <a:extLst>
              <a:ext uri="{FF2B5EF4-FFF2-40B4-BE49-F238E27FC236}">
                <a16:creationId xmlns:a16="http://schemas.microsoft.com/office/drawing/2014/main" id="{36F3ECD0-82D4-41A4-943A-D86845430ABA}"/>
              </a:ext>
            </a:extLst>
          </p:cNvPr>
          <p:cNvSpPr txBox="1">
            <a:spLocks/>
          </p:cNvSpPr>
          <p:nvPr/>
        </p:nvSpPr>
        <p:spPr>
          <a:xfrm>
            <a:off x="385900" y="381000"/>
            <a:ext cx="8077200" cy="302320"/>
          </a:xfrm>
          <a:prstGeom prst="rect">
            <a:avLst/>
          </a:prstGeom>
          <a:solidFill>
            <a:srgbClr val="D05F14"/>
          </a:solid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dk2"/>
              </a:buClr>
              <a:buSzPts val="1300"/>
              <a:buFont typeface="Nunito"/>
              <a:buNone/>
              <a:defRPr sz="1400" b="1" i="0" u="none" strike="noStrike" cap="none">
                <a:solidFill>
                  <a:schemeClr val="lt1"/>
                </a:solidFill>
                <a:latin typeface="Nunito"/>
                <a:ea typeface="Nunito"/>
                <a:cs typeface="Nunito"/>
                <a:sym typeface="Nunito"/>
              </a:defRPr>
            </a:lvl1pPr>
            <a:lvl2pPr marL="914400" marR="0" lvl="1"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2pPr>
            <a:lvl3pPr marL="1371600" marR="0" lvl="2"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3pPr>
            <a:lvl4pPr marL="1828800" marR="0" lvl="3"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4pPr>
            <a:lvl5pPr marL="2286000" marR="0" lvl="4" indent="-228600" algn="l" rtl="0">
              <a:lnSpc>
                <a:spcPct val="115000"/>
              </a:lnSpc>
              <a:spcBef>
                <a:spcPts val="360"/>
              </a:spcBef>
              <a:spcAft>
                <a:spcPts val="0"/>
              </a:spcAft>
              <a:buClr>
                <a:schemeClr val="dk2"/>
              </a:buClr>
              <a:buSzPts val="1100"/>
              <a:buFont typeface="Nunito"/>
              <a:buNone/>
              <a:defRPr sz="1100" b="0" i="0" u="none" strike="noStrike" cap="none">
                <a:solidFill>
                  <a:schemeClr val="dk2"/>
                </a:solidFill>
                <a:latin typeface="Nunito"/>
                <a:ea typeface="Nunito"/>
                <a:cs typeface="Nunito"/>
                <a:sym typeface="Nunito"/>
              </a:defRPr>
            </a:lvl5pPr>
            <a:lvl6pPr marL="2743200" marR="0" lvl="5" indent="-342900" algn="l" rtl="0">
              <a:lnSpc>
                <a:spcPct val="115000"/>
              </a:lnSpc>
              <a:spcBef>
                <a:spcPts val="36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6pPr>
            <a:lvl7pPr marL="3200400" marR="0" lvl="6"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7pPr>
            <a:lvl8pPr marL="3657600" marR="0" lvl="7" indent="-342900" algn="l" rtl="0">
              <a:lnSpc>
                <a:spcPct val="115000"/>
              </a:lnSpc>
              <a:spcBef>
                <a:spcPts val="1600"/>
              </a:spcBef>
              <a:spcAft>
                <a:spcPts val="0"/>
              </a:spcAft>
              <a:buClr>
                <a:schemeClr val="dk1"/>
              </a:buClr>
              <a:buSzPts val="1800"/>
              <a:buFont typeface="Nunito"/>
              <a:buChar char="○"/>
              <a:defRPr sz="1100" b="0" i="0" u="none" strike="noStrike" cap="none">
                <a:solidFill>
                  <a:schemeClr val="dk2"/>
                </a:solidFill>
                <a:latin typeface="Nunito"/>
                <a:ea typeface="Nunito"/>
                <a:cs typeface="Nunito"/>
                <a:sym typeface="Nunito"/>
              </a:defRPr>
            </a:lvl8pPr>
            <a:lvl9pPr marL="4114800" marR="0" lvl="8" indent="-342900" algn="l" rtl="0">
              <a:lnSpc>
                <a:spcPct val="115000"/>
              </a:lnSpc>
              <a:spcBef>
                <a:spcPts val="1600"/>
              </a:spcBef>
              <a:spcAft>
                <a:spcPts val="1600"/>
              </a:spcAft>
              <a:buClr>
                <a:schemeClr val="dk1"/>
              </a:buClr>
              <a:buSzPts val="1800"/>
              <a:buFont typeface="Nunito"/>
              <a:buChar char="■"/>
              <a:defRPr sz="1100" b="0" i="0" u="none" strike="noStrike" cap="none">
                <a:solidFill>
                  <a:schemeClr val="dk2"/>
                </a:solidFill>
                <a:latin typeface="Nunito"/>
                <a:ea typeface="Nunito"/>
                <a:cs typeface="Nunito"/>
                <a:sym typeface="Nunito"/>
              </a:defRPr>
            </a:lvl9pPr>
          </a:lstStyle>
          <a:p>
            <a:r>
              <a:rPr lang="en-US" sz="1600">
                <a:latin typeface="Times New Roman"/>
                <a:cs typeface="Calibri"/>
              </a:rPr>
              <a:t>Team Patriots - Context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9cb2265c6c_1_37"/>
          <p:cNvSpPr txBox="1">
            <a:spLocks noGrp="1"/>
          </p:cNvSpPr>
          <p:nvPr>
            <p:ph type="body" idx="1"/>
          </p:nvPr>
        </p:nvSpPr>
        <p:spPr>
          <a:xfrm>
            <a:off x="304800" y="381000"/>
            <a:ext cx="8077200" cy="336176"/>
          </a:xfrm>
          <a:prstGeom prst="rect">
            <a:avLst/>
          </a:prstGeom>
          <a:solidFill>
            <a:srgbClr val="D05F14"/>
          </a:solidFill>
          <a:ln>
            <a:noFill/>
          </a:ln>
        </p:spPr>
        <p:txBody>
          <a:bodyPr spcFirstLastPara="1" wrap="square" lIns="91425" tIns="0" rIns="91425" bIns="0" anchor="t" anchorCtr="0">
            <a:noAutofit/>
          </a:bodyPr>
          <a:lstStyle/>
          <a:p>
            <a:pPr marL="0" indent="0"/>
            <a:r>
              <a:rPr lang="en-US" sz="1600">
                <a:latin typeface="Times New Roman"/>
              </a:rPr>
              <a:t>Team Patriots – Problem Statement</a:t>
            </a:r>
          </a:p>
          <a:p>
            <a:pPr marL="0" lvl="0" indent="0" algn="l" rtl="0">
              <a:lnSpc>
                <a:spcPct val="115000"/>
              </a:lnSpc>
              <a:spcBef>
                <a:spcPts val="0"/>
              </a:spcBef>
              <a:spcAft>
                <a:spcPts val="0"/>
              </a:spcAft>
              <a:buSzPts val="1300"/>
              <a:buNone/>
            </a:pPr>
            <a:endParaRPr/>
          </a:p>
        </p:txBody>
      </p:sp>
      <p:sp>
        <p:nvSpPr>
          <p:cNvPr id="305" name="Google Shape;305;g9cb2265c6c_1_37"/>
          <p:cNvSpPr txBox="1">
            <a:spLocks noGrp="1"/>
          </p:cNvSpPr>
          <p:nvPr>
            <p:ph type="body" idx="2"/>
          </p:nvPr>
        </p:nvSpPr>
        <p:spPr>
          <a:xfrm>
            <a:off x="304800" y="941295"/>
            <a:ext cx="8077200" cy="4966447"/>
          </a:xfrm>
          <a:prstGeom prst="rect">
            <a:avLst/>
          </a:prstGeom>
          <a:noFill/>
          <a:ln>
            <a:noFill/>
          </a:ln>
        </p:spPr>
        <p:txBody>
          <a:bodyPr spcFirstLastPara="1" wrap="square" lIns="91425" tIns="45700" rIns="91425" bIns="45700" anchor="t" anchorCtr="0">
            <a:noAutofit/>
          </a:bodyPr>
          <a:lstStyle/>
          <a:p>
            <a:pPr marL="342900" indent="-342900" algn="just">
              <a:lnSpc>
                <a:spcPct val="114999"/>
              </a:lnSpc>
              <a:spcBef>
                <a:spcPts val="0"/>
              </a:spcBef>
            </a:pPr>
            <a:r>
              <a:rPr lang="en-US" sz="1800" b="1">
                <a:solidFill>
                  <a:schemeClr val="accent6">
                    <a:lumMod val="50000"/>
                  </a:schemeClr>
                </a:solidFill>
                <a:latin typeface="Times New Roman"/>
                <a:ea typeface="Calibri"/>
                <a:cs typeface="Calibri"/>
              </a:rPr>
              <a:t>Problem Statement:  </a:t>
            </a:r>
            <a:endParaRPr lang="en-US" sz="1800">
              <a:solidFill>
                <a:schemeClr val="accent6">
                  <a:lumMod val="50000"/>
                </a:schemeClr>
              </a:solidFill>
              <a:latin typeface="Times New Roman"/>
              <a:ea typeface="Calibri"/>
              <a:cs typeface="Calibri"/>
            </a:endParaRPr>
          </a:p>
          <a:p>
            <a:pPr marL="342900" indent="-342900" algn="just">
              <a:lnSpc>
                <a:spcPct val="114999"/>
              </a:lnSpc>
              <a:spcBef>
                <a:spcPts val="0"/>
              </a:spcBef>
            </a:pPr>
            <a:endParaRPr lang="en-US" sz="1800" b="1">
              <a:solidFill>
                <a:srgbClr val="00B050"/>
              </a:solidFill>
              <a:latin typeface="Times New Roman"/>
              <a:ea typeface="Calibri"/>
              <a:cs typeface="Calibri"/>
            </a:endParaRPr>
          </a:p>
          <a:p>
            <a:pPr indent="-330200">
              <a:lnSpc>
                <a:spcPct val="100000"/>
              </a:lnSpc>
              <a:spcBef>
                <a:spcPts val="0"/>
              </a:spcBef>
              <a:buClr>
                <a:srgbClr val="000000"/>
              </a:buClr>
              <a:buSzPts val="1600"/>
              <a:buAutoNum type="arabicPeriod"/>
            </a:pPr>
            <a:r>
              <a:rPr lang="en-US" sz="1800">
                <a:latin typeface="Times New Roman"/>
                <a:ea typeface="Calibri"/>
                <a:cs typeface="Calibri"/>
                <a:sym typeface="Calibri"/>
              </a:rPr>
              <a:t>Find if there is a correlation between provider, shift, station, or battalion to EMS call outcome. </a:t>
            </a:r>
            <a:endParaRPr lang="en-US" sz="1800">
              <a:latin typeface="Times New Roman"/>
              <a:ea typeface="Calibri"/>
              <a:cs typeface="Calibri"/>
            </a:endParaRPr>
          </a:p>
          <a:p>
            <a:pPr indent="-330200">
              <a:lnSpc>
                <a:spcPct val="100000"/>
              </a:lnSpc>
              <a:spcBef>
                <a:spcPts val="0"/>
              </a:spcBef>
              <a:buClr>
                <a:srgbClr val="000000"/>
              </a:buClr>
              <a:buSzPts val="1600"/>
              <a:buFont typeface="Calibri"/>
              <a:buAutoNum type="arabicPeriod"/>
            </a:pPr>
            <a:r>
              <a:rPr lang="en-US" sz="1800">
                <a:latin typeface="Times New Roman"/>
                <a:ea typeface="Calibri"/>
                <a:cs typeface="Calibri"/>
                <a:sym typeface="Calibri"/>
              </a:rPr>
              <a:t>Examining the relationship of EMS procedures and medications to incident distance from the hospital for transported patients. </a:t>
            </a:r>
            <a:endParaRPr lang="en-US" sz="1800">
              <a:latin typeface="Times New Roman"/>
              <a:ea typeface="Calibri"/>
              <a:cs typeface="Calibri"/>
            </a:endParaRPr>
          </a:p>
          <a:p>
            <a:pPr marL="457200" lvl="0" indent="-330200" algn="l" rtl="0">
              <a:lnSpc>
                <a:spcPct val="100000"/>
              </a:lnSpc>
              <a:spcBef>
                <a:spcPts val="0"/>
              </a:spcBef>
              <a:spcAft>
                <a:spcPts val="0"/>
              </a:spcAft>
              <a:buClr>
                <a:srgbClr val="000000"/>
              </a:buClr>
              <a:buSzPts val="1600"/>
              <a:buFont typeface="Calibri"/>
              <a:buAutoNum type="arabicPeriod"/>
            </a:pPr>
            <a:r>
              <a:rPr lang="en-US" sz="1800">
                <a:latin typeface="Times New Roman"/>
                <a:ea typeface="Calibri"/>
                <a:cs typeface="Calibri"/>
                <a:sym typeface="Calibri"/>
              </a:rPr>
              <a:t>How frequently are units dispatched within X minutes of becoming available. X to be established, maybe 20-30 minutes. </a:t>
            </a:r>
            <a:endParaRPr lang="en-US" sz="1800">
              <a:latin typeface="Times New Roman"/>
              <a:ea typeface="Calibri"/>
              <a:cs typeface="Calibri"/>
            </a:endParaRPr>
          </a:p>
          <a:p>
            <a:pPr indent="-330200">
              <a:lnSpc>
                <a:spcPct val="100000"/>
              </a:lnSpc>
              <a:spcBef>
                <a:spcPts val="0"/>
              </a:spcBef>
              <a:buClr>
                <a:srgbClr val="000000"/>
              </a:buClr>
              <a:buSzPts val="1600"/>
              <a:buFont typeface="Calibri"/>
              <a:buAutoNum type="arabicPeriod"/>
            </a:pPr>
            <a:r>
              <a:rPr lang="en-US" sz="1800">
                <a:latin typeface="Times New Roman"/>
                <a:ea typeface="Calibri"/>
                <a:cs typeface="Calibri"/>
                <a:sym typeface="Calibri"/>
              </a:rPr>
              <a:t>How often are 2nd emergencies occurring within X minutes by incident type (EMS/Fire/PSERVF) by first due. X to be established, maybe 30 or 10. </a:t>
            </a:r>
            <a:endParaRPr lang="en-US" sz="1800">
              <a:latin typeface="Times New Roman"/>
              <a:ea typeface="Calibri"/>
              <a:cs typeface="Calibri"/>
            </a:endParaRPr>
          </a:p>
          <a:p>
            <a:pPr marL="0" lvl="0" indent="0" algn="l" rtl="0">
              <a:lnSpc>
                <a:spcPct val="100000"/>
              </a:lnSpc>
              <a:spcBef>
                <a:spcPts val="0"/>
              </a:spcBef>
              <a:spcAft>
                <a:spcPts val="0"/>
              </a:spcAft>
              <a:buSzPts val="1300"/>
              <a:buNone/>
            </a:pPr>
            <a:endParaRPr sz="1800">
              <a:latin typeface="Times New Roman"/>
              <a:ea typeface="Calibri"/>
              <a:cs typeface="Calibri"/>
            </a:endParaRPr>
          </a:p>
          <a:p>
            <a:pPr marL="0" indent="0">
              <a:lnSpc>
                <a:spcPct val="100000"/>
              </a:lnSpc>
              <a:spcBef>
                <a:spcPts val="0"/>
              </a:spcBef>
            </a:pPr>
            <a:r>
              <a:rPr lang="en-US" sz="1800" b="1">
                <a:latin typeface="Times New Roman"/>
                <a:ea typeface="Calibri"/>
                <a:cs typeface="Calibri"/>
                <a:sym typeface="Calibri"/>
              </a:rPr>
              <a:t>Additional analysis requested by sponsors: </a:t>
            </a:r>
            <a:endParaRPr lang="en-US" sz="1800" b="1">
              <a:latin typeface="Times New Roman"/>
              <a:ea typeface="Calibri"/>
              <a:cs typeface="Calibri"/>
            </a:endParaRPr>
          </a:p>
          <a:p>
            <a:pPr marL="0" indent="0">
              <a:lnSpc>
                <a:spcPct val="100000"/>
              </a:lnSpc>
              <a:spcBef>
                <a:spcPts val="0"/>
              </a:spcBef>
            </a:pPr>
            <a:endParaRPr lang="en-US" sz="1800" b="1">
              <a:latin typeface="Times New Roman"/>
              <a:ea typeface="Calibri"/>
              <a:cs typeface="Calibri"/>
            </a:endParaRPr>
          </a:p>
          <a:p>
            <a:pPr marL="0" indent="0">
              <a:lnSpc>
                <a:spcPct val="100000"/>
              </a:lnSpc>
              <a:spcBef>
                <a:spcPts val="0"/>
              </a:spcBef>
            </a:pPr>
            <a:r>
              <a:rPr lang="en-US" sz="1800">
                <a:latin typeface="Times New Roman"/>
                <a:ea typeface="Calibri"/>
                <a:cs typeface="Calibri"/>
                <a:sym typeface="Calibri"/>
              </a:rPr>
              <a:t>Standard deviation of EMS call outcome for each station across all shifts. </a:t>
            </a:r>
            <a:endParaRPr lang="en-US" sz="1800">
              <a:latin typeface="Times New Roman"/>
              <a:ea typeface="Calibri"/>
              <a:cs typeface="Calibri"/>
            </a:endParaRPr>
          </a:p>
          <a:p>
            <a:pPr marL="0" lvl="0" indent="0" algn="l" rtl="0">
              <a:lnSpc>
                <a:spcPct val="100000"/>
              </a:lnSpc>
              <a:spcBef>
                <a:spcPts val="0"/>
              </a:spcBef>
              <a:spcAft>
                <a:spcPts val="0"/>
              </a:spcAft>
              <a:buSzPts val="1300"/>
              <a:buNone/>
            </a:pPr>
            <a:r>
              <a:rPr lang="en-US" sz="1800">
                <a:latin typeface="Times New Roman"/>
                <a:ea typeface="Calibri"/>
                <a:cs typeface="Calibri"/>
                <a:sym typeface="Calibri"/>
              </a:rPr>
              <a:t>Standard deviation of EMS call outcome for each provider</a:t>
            </a:r>
            <a:r>
              <a:rPr lang="en-US" sz="1600">
                <a:latin typeface="Times New Roman"/>
                <a:ea typeface="Calibri"/>
                <a:cs typeface="Calibri"/>
                <a:sym typeface="Calibri"/>
              </a:rPr>
              <a:t>.</a:t>
            </a:r>
            <a:endParaRPr lang="en-US" sz="1600">
              <a:latin typeface="Times New Roman"/>
              <a:ea typeface="Calibri"/>
              <a:cs typeface="Calibri"/>
            </a:endParaRPr>
          </a:p>
        </p:txBody>
      </p:sp>
    </p:spTree>
    <p:extLst>
      <p:ext uri="{BB962C8B-B14F-4D97-AF65-F5344CB8AC3E}">
        <p14:creationId xmlns:p14="http://schemas.microsoft.com/office/powerpoint/2010/main" val="2306376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E79F61-F941-47D2-A99E-988232D742B1}"/>
              </a:ext>
            </a:extLst>
          </p:cNvPr>
          <p:cNvSpPr>
            <a:spLocks noGrp="1"/>
          </p:cNvSpPr>
          <p:nvPr>
            <p:ph type="body" idx="1"/>
          </p:nvPr>
        </p:nvSpPr>
        <p:spPr/>
        <p:txBody>
          <a:bodyPr/>
          <a:lstStyle/>
          <a:p>
            <a:r>
              <a:rPr lang="en-US" sz="1600">
                <a:latin typeface="Times New Roman"/>
                <a:cs typeface="Times New Roman"/>
              </a:rPr>
              <a:t>Fairfax county – Station and Battalion codes</a:t>
            </a:r>
          </a:p>
        </p:txBody>
      </p:sp>
      <p:pic>
        <p:nvPicPr>
          <p:cNvPr id="4" name="Picture 4" descr="Map&#10;&#10;Description automatically generated">
            <a:extLst>
              <a:ext uri="{FF2B5EF4-FFF2-40B4-BE49-F238E27FC236}">
                <a16:creationId xmlns:a16="http://schemas.microsoft.com/office/drawing/2014/main" id="{671C94F8-467A-456A-A93D-D58FBBE09EC2}"/>
              </a:ext>
            </a:extLst>
          </p:cNvPr>
          <p:cNvPicPr>
            <a:picLocks noChangeAspect="1"/>
          </p:cNvPicPr>
          <p:nvPr/>
        </p:nvPicPr>
        <p:blipFill>
          <a:blip r:embed="rId2"/>
          <a:stretch>
            <a:fillRect/>
          </a:stretch>
        </p:blipFill>
        <p:spPr>
          <a:xfrm>
            <a:off x="981635" y="687349"/>
            <a:ext cx="6714563" cy="6083936"/>
          </a:xfrm>
          <a:prstGeom prst="rect">
            <a:avLst/>
          </a:prstGeom>
        </p:spPr>
      </p:pic>
    </p:spTree>
    <p:extLst>
      <p:ext uri="{BB962C8B-B14F-4D97-AF65-F5344CB8AC3E}">
        <p14:creationId xmlns:p14="http://schemas.microsoft.com/office/powerpoint/2010/main" val="194258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ac6e5831a9_0_30"/>
          <p:cNvSpPr txBox="1">
            <a:spLocks noGrp="1"/>
          </p:cNvSpPr>
          <p:nvPr>
            <p:ph type="body" idx="1"/>
          </p:nvPr>
        </p:nvSpPr>
        <p:spPr>
          <a:xfrm>
            <a:off x="309282" y="381000"/>
            <a:ext cx="8072718" cy="325324"/>
          </a:xfrm>
          <a:prstGeom prst="rect">
            <a:avLst/>
          </a:prstGeom>
          <a:solidFill>
            <a:srgbClr val="D05F14"/>
          </a:solidFill>
          <a:ln>
            <a:noFill/>
          </a:ln>
        </p:spPr>
        <p:txBody>
          <a:bodyPr spcFirstLastPara="1" wrap="square" lIns="91425" tIns="0" rIns="91425" bIns="0" anchor="t" anchorCtr="0">
            <a:noAutofit/>
          </a:bodyPr>
          <a:lstStyle/>
          <a:p>
            <a:pPr marL="0" indent="0"/>
            <a:r>
              <a:rPr lang="en-US" sz="1600">
                <a:latin typeface="Times New Roman"/>
              </a:rPr>
              <a:t>Team Patriots – Datasets</a:t>
            </a:r>
            <a:endParaRPr sz="1600">
              <a:latin typeface="Times New Roman"/>
            </a:endParaRPr>
          </a:p>
        </p:txBody>
      </p:sp>
      <p:sp>
        <p:nvSpPr>
          <p:cNvPr id="328" name="Google Shape;328;gac6e5831a9_0_30"/>
          <p:cNvSpPr txBox="1">
            <a:spLocks noGrp="1"/>
          </p:cNvSpPr>
          <p:nvPr>
            <p:ph type="body" idx="2"/>
          </p:nvPr>
        </p:nvSpPr>
        <p:spPr>
          <a:xfrm>
            <a:off x="312339" y="988804"/>
            <a:ext cx="8404411" cy="5047129"/>
          </a:xfrm>
          <a:prstGeom prst="rect">
            <a:avLst/>
          </a:prstGeom>
          <a:noFill/>
          <a:ln>
            <a:noFill/>
          </a:ln>
        </p:spPr>
        <p:txBody>
          <a:bodyPr spcFirstLastPara="1" wrap="square" lIns="91425" tIns="45700" rIns="91425" bIns="45700" anchor="t" anchorCtr="0">
            <a:noAutofit/>
          </a:bodyPr>
          <a:lstStyle/>
          <a:p>
            <a:pPr marL="342900" indent="-342900" algn="just">
              <a:spcBef>
                <a:spcPts val="0"/>
              </a:spcBef>
            </a:pPr>
            <a:r>
              <a:rPr lang="en-US" sz="1800" b="1">
                <a:solidFill>
                  <a:schemeClr val="accent6">
                    <a:lumMod val="50000"/>
                  </a:schemeClr>
                </a:solidFill>
                <a:latin typeface="Times New Roman"/>
                <a:cs typeface="Times New Roman"/>
              </a:rPr>
              <a:t>Datasets description</a:t>
            </a:r>
            <a:endParaRPr lang="en-US" sz="1800" b="1">
              <a:solidFill>
                <a:schemeClr val="accent6">
                  <a:lumMod val="50000"/>
                </a:schemeClr>
              </a:solidFill>
              <a:latin typeface="Times New Roman"/>
            </a:endParaRPr>
          </a:p>
          <a:p>
            <a:pPr marL="342900" indent="-342900" algn="just">
              <a:lnSpc>
                <a:spcPct val="114999"/>
              </a:lnSpc>
              <a:spcBef>
                <a:spcPts val="0"/>
              </a:spcBef>
            </a:pPr>
            <a:endParaRPr lang="en-US" sz="1800" b="1">
              <a:solidFill>
                <a:srgbClr val="00B050"/>
              </a:solidFill>
              <a:latin typeface="Times New Roman"/>
            </a:endParaRPr>
          </a:p>
          <a:p>
            <a:pPr marL="742950" lvl="1" indent="-355600" algn="just" rtl="0">
              <a:spcBef>
                <a:spcPts val="0"/>
              </a:spcBef>
              <a:spcAft>
                <a:spcPts val="0"/>
              </a:spcAft>
              <a:buSzPts val="1100"/>
              <a:buFont typeface="Wingdings"/>
              <a:buChar char="§"/>
            </a:pPr>
            <a:r>
              <a:rPr lang="en-US" sz="1800" b="1">
                <a:latin typeface="Times New Roman"/>
              </a:rPr>
              <a:t>Dataset Owner</a:t>
            </a:r>
            <a:r>
              <a:rPr lang="en-US" sz="1800">
                <a:latin typeface="Times New Roman"/>
              </a:rPr>
              <a:t>: Fairfax County Fire and Rescue Department (FCFRD)</a:t>
            </a:r>
            <a:endParaRPr sz="1800">
              <a:latin typeface="Times New Roman"/>
              <a:cs typeface="Times New Roman"/>
            </a:endParaRPr>
          </a:p>
          <a:p>
            <a:pPr marL="742950" lvl="1" indent="-355600" algn="just">
              <a:spcBef>
                <a:spcPts val="0"/>
              </a:spcBef>
              <a:buFont typeface="Wingdings"/>
              <a:buChar char="§"/>
            </a:pPr>
            <a:r>
              <a:rPr lang="en-US" sz="1800" b="1">
                <a:latin typeface="Times New Roman"/>
              </a:rPr>
              <a:t>Dataset Type</a:t>
            </a:r>
            <a:r>
              <a:rPr lang="en-US" sz="1800">
                <a:latin typeface="Times New Roman"/>
              </a:rPr>
              <a:t>: Proprietary</a:t>
            </a:r>
            <a:endParaRPr lang="en-US" sz="1800">
              <a:latin typeface="Calibri" panose="020F0502020204030204"/>
              <a:cs typeface="Calibri" panose="020F0502020204030204"/>
            </a:endParaRPr>
          </a:p>
          <a:p>
            <a:pPr marL="742950" lvl="1" indent="-355600" algn="just">
              <a:lnSpc>
                <a:spcPct val="114999"/>
              </a:lnSpc>
              <a:spcBef>
                <a:spcPts val="0"/>
              </a:spcBef>
              <a:buFont typeface="Wingdings,Sans-Serif"/>
              <a:buChar char="§"/>
            </a:pPr>
            <a:r>
              <a:rPr lang="en-US" sz="1800" b="1">
                <a:latin typeface="Times New Roman"/>
                <a:cs typeface="Times New Roman"/>
              </a:rPr>
              <a:t>Dataset Size</a:t>
            </a:r>
            <a:r>
              <a:rPr lang="en-US" sz="1800">
                <a:latin typeface="Times New Roman"/>
                <a:cs typeface="Times New Roman"/>
              </a:rPr>
              <a:t>: 4 files; each file size ~ equals to 14 Mega Bytes</a:t>
            </a:r>
            <a:endParaRPr lang="en-US" sz="1800">
              <a:ea typeface="+mn-lt"/>
              <a:cs typeface="+mn-lt"/>
            </a:endParaRPr>
          </a:p>
          <a:p>
            <a:pPr marL="971550" indent="-285750" algn="just">
              <a:lnSpc>
                <a:spcPct val="114999"/>
              </a:lnSpc>
              <a:buFont typeface="Wingdings,Sans-Serif"/>
              <a:buChar char="§"/>
            </a:pPr>
            <a:r>
              <a:rPr lang="en-US" sz="1800" b="1">
                <a:latin typeface="Times New Roman"/>
                <a:cs typeface="Times New Roman"/>
              </a:rPr>
              <a:t>Datasets</a:t>
            </a:r>
            <a:r>
              <a:rPr lang="en-US" sz="1800">
                <a:latin typeface="Times New Roman"/>
                <a:cs typeface="Times New Roman"/>
              </a:rPr>
              <a:t>: 4 excel files; </a:t>
            </a:r>
            <a:endParaRPr lang="en-US" sz="1800">
              <a:ea typeface="+mn-lt"/>
              <a:cs typeface="+mn-lt"/>
            </a:endParaRPr>
          </a:p>
          <a:p>
            <a:pPr marL="971550" indent="-285750" algn="just">
              <a:lnSpc>
                <a:spcPct val="114999"/>
              </a:lnSpc>
              <a:buFont typeface="Wingdings,Sans-Serif"/>
              <a:buChar char="§"/>
            </a:pPr>
            <a:r>
              <a:rPr lang="en-US" sz="1800">
                <a:latin typeface="Times New Roman"/>
                <a:cs typeface="Times New Roman"/>
              </a:rPr>
              <a:t>A) EMS call outcome </a:t>
            </a:r>
            <a:endParaRPr lang="en-US" sz="1800">
              <a:ea typeface="+mn-lt"/>
              <a:cs typeface="+mn-lt"/>
            </a:endParaRPr>
          </a:p>
          <a:p>
            <a:pPr marL="971550" indent="-285750" algn="just">
              <a:lnSpc>
                <a:spcPct val="114999"/>
              </a:lnSpc>
              <a:buFont typeface="Wingdings,Sans-Serif"/>
              <a:buChar char="§"/>
            </a:pPr>
            <a:r>
              <a:rPr lang="en-US" sz="1800">
                <a:latin typeface="Times New Roman"/>
                <a:cs typeface="Times New Roman"/>
              </a:rPr>
              <a:t>B) Patient Distances</a:t>
            </a:r>
            <a:endParaRPr lang="en-US" sz="1800">
              <a:ea typeface="+mn-lt"/>
              <a:cs typeface="+mn-lt"/>
            </a:endParaRPr>
          </a:p>
          <a:p>
            <a:pPr marL="971550" indent="-285750" algn="just">
              <a:lnSpc>
                <a:spcPct val="114999"/>
              </a:lnSpc>
              <a:buFont typeface="Wingdings,Sans-Serif"/>
              <a:buChar char="§"/>
            </a:pPr>
            <a:r>
              <a:rPr lang="en-US" sz="1800">
                <a:latin typeface="Times New Roman"/>
                <a:cs typeface="Times New Roman"/>
              </a:rPr>
              <a:t>C) Incidents by due</a:t>
            </a:r>
            <a:endParaRPr lang="en-US" sz="1800">
              <a:ea typeface="+mn-lt"/>
              <a:cs typeface="+mn-lt"/>
            </a:endParaRPr>
          </a:p>
          <a:p>
            <a:pPr marL="971550" indent="-285750" algn="just">
              <a:lnSpc>
                <a:spcPct val="114999"/>
              </a:lnSpc>
              <a:buFont typeface="Wingdings,Sans-Serif"/>
              <a:buChar char="§"/>
            </a:pPr>
            <a:r>
              <a:rPr lang="en-US" sz="1800">
                <a:latin typeface="Times New Roman"/>
                <a:cs typeface="Times New Roman"/>
              </a:rPr>
              <a:t>D) Incidents by unit</a:t>
            </a:r>
            <a:endParaRPr lang="en-US" sz="1800">
              <a:ea typeface="+mn-lt"/>
              <a:cs typeface="+mn-lt"/>
            </a:endParaRPr>
          </a:p>
          <a:p>
            <a:pPr marL="742950" lvl="1" indent="-355600" algn="just">
              <a:lnSpc>
                <a:spcPct val="114999"/>
              </a:lnSpc>
              <a:spcBef>
                <a:spcPts val="0"/>
              </a:spcBef>
              <a:spcAft>
                <a:spcPts val="0"/>
              </a:spcAft>
              <a:buSzPts val="1100"/>
              <a:buFont typeface="Wingdings"/>
              <a:buChar char="§"/>
            </a:pPr>
            <a:r>
              <a:rPr lang="en-US" sz="1800">
                <a:latin typeface="Times New Roman"/>
              </a:rPr>
              <a:t>Missing</a:t>
            </a:r>
            <a:r>
              <a:rPr lang="en-US" sz="1800">
                <a:latin typeface="Times New Roman"/>
                <a:cs typeface="Times New Roman"/>
              </a:rPr>
              <a:t> values are ignored since they constitutes approximately 0.001% in each dataset</a:t>
            </a:r>
            <a:endParaRPr lang="en-US" sz="1800">
              <a:ea typeface="+mn-lt"/>
              <a:cs typeface="+mn-lt"/>
            </a:endParaRPr>
          </a:p>
          <a:p>
            <a:pPr marL="742950" lvl="1" indent="-355600" algn="just">
              <a:lnSpc>
                <a:spcPct val="114999"/>
              </a:lnSpc>
              <a:spcBef>
                <a:spcPts val="0"/>
              </a:spcBef>
              <a:buFont typeface="Wingdings"/>
              <a:buChar char="§"/>
            </a:pPr>
            <a:endParaRPr lang="en-US" sz="18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ac6e5831a9_0_35"/>
          <p:cNvSpPr txBox="1">
            <a:spLocks noGrp="1"/>
          </p:cNvSpPr>
          <p:nvPr>
            <p:ph type="body" idx="1"/>
          </p:nvPr>
        </p:nvSpPr>
        <p:spPr>
          <a:xfrm>
            <a:off x="304800" y="381000"/>
            <a:ext cx="8077200" cy="351548"/>
          </a:xfrm>
          <a:prstGeom prst="rect">
            <a:avLst/>
          </a:prstGeom>
          <a:solidFill>
            <a:srgbClr val="D05F14"/>
          </a:solidFill>
          <a:ln>
            <a:noFill/>
          </a:ln>
        </p:spPr>
        <p:txBody>
          <a:bodyPr spcFirstLastPara="1" wrap="square" lIns="91425" tIns="0" rIns="91425" bIns="0" anchor="t" anchorCtr="0">
            <a:noAutofit/>
          </a:bodyPr>
          <a:lstStyle/>
          <a:p>
            <a:pPr marL="0" indent="0"/>
            <a:r>
              <a:rPr lang="en-US" sz="1600">
                <a:latin typeface="Times New Roman"/>
              </a:rPr>
              <a:t>Team Patriots – Algorithms/ Analytics used</a:t>
            </a:r>
          </a:p>
        </p:txBody>
      </p:sp>
      <p:sp>
        <p:nvSpPr>
          <p:cNvPr id="334" name="Google Shape;334;gac6e5831a9_0_35"/>
          <p:cNvSpPr txBox="1">
            <a:spLocks noGrp="1"/>
          </p:cNvSpPr>
          <p:nvPr>
            <p:ph type="body" idx="2"/>
          </p:nvPr>
        </p:nvSpPr>
        <p:spPr>
          <a:xfrm>
            <a:off x="303318" y="878542"/>
            <a:ext cx="8571740" cy="5217458"/>
          </a:xfrm>
          <a:prstGeom prst="rect">
            <a:avLst/>
          </a:prstGeom>
          <a:noFill/>
          <a:ln>
            <a:noFill/>
          </a:ln>
        </p:spPr>
        <p:txBody>
          <a:bodyPr spcFirstLastPara="1" wrap="square" lIns="91425" tIns="45700" rIns="91425" bIns="45700" anchor="t" anchorCtr="0">
            <a:noAutofit/>
          </a:bodyPr>
          <a:lstStyle/>
          <a:p>
            <a:pPr marL="0" indent="0" algn="just">
              <a:spcBef>
                <a:spcPts val="0"/>
              </a:spcBef>
            </a:pPr>
            <a:r>
              <a:rPr lang="en-US" sz="1800" b="1">
                <a:solidFill>
                  <a:schemeClr val="accent6">
                    <a:lumMod val="50000"/>
                  </a:schemeClr>
                </a:solidFill>
                <a:latin typeface="Times New Roman"/>
              </a:rPr>
              <a:t>Analytic/Algorithms used</a:t>
            </a:r>
            <a:r>
              <a:rPr lang="en-US" sz="1800">
                <a:solidFill>
                  <a:schemeClr val="accent6">
                    <a:lumMod val="50000"/>
                  </a:schemeClr>
                </a:solidFill>
                <a:latin typeface="Times New Roman"/>
              </a:rPr>
              <a:t>:</a:t>
            </a:r>
            <a:r>
              <a:rPr lang="en-US" sz="1800">
                <a:solidFill>
                  <a:srgbClr val="000000"/>
                </a:solidFill>
                <a:latin typeface="Times New Roman"/>
              </a:rPr>
              <a:t> </a:t>
            </a:r>
            <a:endParaRPr lang="en-US" sz="1800">
              <a:latin typeface="Times New Roman"/>
            </a:endParaRPr>
          </a:p>
          <a:p>
            <a:pPr indent="-298450" algn="just">
              <a:lnSpc>
                <a:spcPct val="114999"/>
              </a:lnSpc>
              <a:spcBef>
                <a:spcPts val="0"/>
              </a:spcBef>
              <a:buClr>
                <a:srgbClr val="424242"/>
              </a:buClr>
              <a:buSzPts val="1100"/>
              <a:buFont typeface="Wingdings"/>
              <a:buChar char="§"/>
            </a:pPr>
            <a:r>
              <a:rPr lang="en-US" sz="1800">
                <a:solidFill>
                  <a:srgbClr val="000000"/>
                </a:solidFill>
                <a:latin typeface="Times New Roman"/>
              </a:rPr>
              <a:t>Linear regression, </a:t>
            </a:r>
            <a:endParaRPr lang="en-US" sz="1800">
              <a:solidFill>
                <a:srgbClr val="000000"/>
              </a:solidFill>
              <a:latin typeface="Times New Roman"/>
              <a:cs typeface="Times New Roman"/>
            </a:endParaRPr>
          </a:p>
          <a:p>
            <a:pPr indent="-298450" algn="just">
              <a:lnSpc>
                <a:spcPct val="114999"/>
              </a:lnSpc>
              <a:spcBef>
                <a:spcPts val="0"/>
              </a:spcBef>
              <a:buClr>
                <a:srgbClr val="424242"/>
              </a:buClr>
              <a:buSzPts val="1100"/>
              <a:buFont typeface="Wingdings"/>
              <a:buChar char="§"/>
            </a:pPr>
            <a:r>
              <a:rPr lang="en-US" sz="1800">
                <a:solidFill>
                  <a:srgbClr val="000000"/>
                </a:solidFill>
                <a:latin typeface="Times New Roman"/>
              </a:rPr>
              <a:t>Pearson’s correlation,</a:t>
            </a:r>
            <a:endParaRPr lang="en-US" sz="1800">
              <a:solidFill>
                <a:srgbClr val="424242"/>
              </a:solidFill>
              <a:latin typeface="Times New Roman"/>
            </a:endParaRPr>
          </a:p>
          <a:p>
            <a:pPr indent="-298450" algn="just">
              <a:lnSpc>
                <a:spcPct val="114999"/>
              </a:lnSpc>
              <a:spcBef>
                <a:spcPts val="0"/>
              </a:spcBef>
              <a:buClr>
                <a:srgbClr val="424242"/>
              </a:buClr>
              <a:buSzPts val="1100"/>
              <a:buFont typeface="Wingdings"/>
              <a:buChar char="§"/>
            </a:pPr>
            <a:r>
              <a:rPr lang="en-US" sz="1800">
                <a:solidFill>
                  <a:srgbClr val="000000"/>
                </a:solidFill>
                <a:latin typeface="Times New Roman"/>
              </a:rPr>
              <a:t>Carmer's V test</a:t>
            </a:r>
            <a:endParaRPr lang="en-US" sz="1800">
              <a:solidFill>
                <a:srgbClr val="424242"/>
              </a:solidFill>
              <a:latin typeface="Times New Roman"/>
            </a:endParaRPr>
          </a:p>
          <a:p>
            <a:pPr indent="-298450" algn="just">
              <a:lnSpc>
                <a:spcPct val="114999"/>
              </a:lnSpc>
              <a:spcBef>
                <a:spcPts val="0"/>
              </a:spcBef>
              <a:buClr>
                <a:srgbClr val="424242"/>
              </a:buClr>
              <a:buSzPts val="1100"/>
              <a:buFont typeface="Wingdings"/>
              <a:buChar char="§"/>
            </a:pPr>
            <a:r>
              <a:rPr lang="en-US" sz="1800">
                <a:solidFill>
                  <a:srgbClr val="000000"/>
                </a:solidFill>
                <a:latin typeface="Times New Roman"/>
              </a:rPr>
              <a:t>Statistical measures like mean, standard deviation, frequency</a:t>
            </a:r>
            <a:endParaRPr lang="en-US" sz="1800">
              <a:solidFill>
                <a:srgbClr val="000000"/>
              </a:solidFill>
              <a:latin typeface="Times New Roman"/>
              <a:cs typeface="Times New Roman"/>
            </a:endParaRPr>
          </a:p>
          <a:p>
            <a:pPr marL="342900" indent="-342900" algn="just">
              <a:lnSpc>
                <a:spcPct val="114999"/>
              </a:lnSpc>
            </a:pPr>
            <a:endParaRPr lang="en-US" sz="1800" b="1">
              <a:solidFill>
                <a:schemeClr val="accent6">
                  <a:lumMod val="50000"/>
                </a:schemeClr>
              </a:solidFill>
              <a:latin typeface="Times New Roman"/>
            </a:endParaRPr>
          </a:p>
          <a:p>
            <a:pPr marL="342900" indent="-342900" algn="just">
              <a:lnSpc>
                <a:spcPct val="114999"/>
              </a:lnSpc>
            </a:pPr>
            <a:r>
              <a:rPr lang="en-US" sz="1800" b="1">
                <a:solidFill>
                  <a:schemeClr val="accent6">
                    <a:lumMod val="50000"/>
                  </a:schemeClr>
                </a:solidFill>
                <a:latin typeface="Times New Roman"/>
              </a:rPr>
              <a:t>Computer Resources used</a:t>
            </a:r>
            <a:r>
              <a:rPr lang="en-US" sz="1800">
                <a:solidFill>
                  <a:srgbClr val="000000"/>
                </a:solidFill>
                <a:latin typeface="Times New Roman"/>
              </a:rPr>
              <a:t>: large CPU;  laptop; etc.</a:t>
            </a:r>
            <a:endParaRPr sz="1800">
              <a:solidFill>
                <a:srgbClr val="000000"/>
              </a:solidFill>
              <a:latin typeface="Times New Roman"/>
              <a:cs typeface="Times New Roman"/>
            </a:endParaRPr>
          </a:p>
          <a:p>
            <a:pPr marL="342900" indent="-342900" algn="just">
              <a:lnSpc>
                <a:spcPct val="114999"/>
              </a:lnSpc>
            </a:pPr>
            <a:endParaRPr lang="en-US" sz="1800" b="1">
              <a:solidFill>
                <a:schemeClr val="accent6">
                  <a:lumMod val="50000"/>
                </a:schemeClr>
              </a:solidFill>
              <a:latin typeface="Times New Roman"/>
              <a:cs typeface="Times New Roman"/>
            </a:endParaRPr>
          </a:p>
          <a:p>
            <a:pPr marL="342900" indent="-342900" algn="just">
              <a:lnSpc>
                <a:spcPct val="114999"/>
              </a:lnSpc>
            </a:pPr>
            <a:r>
              <a:rPr lang="en-US" sz="1800" b="1">
                <a:solidFill>
                  <a:schemeClr val="accent6">
                    <a:lumMod val="50000"/>
                  </a:schemeClr>
                </a:solidFill>
                <a:latin typeface="Times New Roman"/>
                <a:cs typeface="Times New Roman"/>
              </a:rPr>
              <a:t>Tools used: </a:t>
            </a:r>
            <a:endParaRPr lang="en-US">
              <a:solidFill>
                <a:schemeClr val="accent6">
                  <a:lumMod val="50000"/>
                </a:schemeClr>
              </a:solidFill>
            </a:endParaRPr>
          </a:p>
          <a:p>
            <a:pPr marL="342900" indent="-342900" algn="just">
              <a:lnSpc>
                <a:spcPct val="114999"/>
              </a:lnSpc>
              <a:buFont typeface="Wingdings"/>
              <a:buChar char="§"/>
            </a:pPr>
            <a:r>
              <a:rPr lang="en-US" sz="1800">
                <a:solidFill>
                  <a:srgbClr val="000000"/>
                </a:solidFill>
                <a:latin typeface="Times New Roman"/>
                <a:cs typeface="Times New Roman"/>
              </a:rPr>
              <a:t>Jupyter Notebook</a:t>
            </a:r>
          </a:p>
          <a:p>
            <a:pPr marL="342900" indent="-342900" algn="just">
              <a:lnSpc>
                <a:spcPct val="114999"/>
              </a:lnSpc>
              <a:buFont typeface="Wingdings"/>
              <a:buChar char="§"/>
            </a:pPr>
            <a:r>
              <a:rPr lang="en-US" sz="1800">
                <a:solidFill>
                  <a:srgbClr val="000000"/>
                </a:solidFill>
                <a:latin typeface="Times New Roman"/>
                <a:cs typeface="Times New Roman"/>
              </a:rPr>
              <a:t>Tableau Builder</a:t>
            </a:r>
          </a:p>
          <a:p>
            <a:pPr marL="342900" indent="-342900" algn="just">
              <a:lnSpc>
                <a:spcPct val="114999"/>
              </a:lnSpc>
              <a:buFont typeface="Wingdings"/>
              <a:buChar char="§"/>
            </a:pPr>
            <a:r>
              <a:rPr lang="en-US" sz="1800">
                <a:solidFill>
                  <a:srgbClr val="000000"/>
                </a:solidFill>
                <a:latin typeface="Times New Roman"/>
                <a:cs typeface="Times New Roman"/>
              </a:rPr>
              <a:t>Tableau Prep</a:t>
            </a:r>
          </a:p>
          <a:p>
            <a:pPr marL="342900" indent="-342900" algn="just">
              <a:lnSpc>
                <a:spcPct val="114999"/>
              </a:lnSpc>
              <a:buFont typeface="Wingdings"/>
              <a:buChar char="§"/>
            </a:pPr>
            <a:r>
              <a:rPr lang="en-US" sz="1800">
                <a:solidFill>
                  <a:srgbClr val="000000"/>
                </a:solidFill>
                <a:latin typeface="Times New Roman"/>
                <a:cs typeface="Times New Roman"/>
              </a:rPr>
              <a:t>MS Excel</a:t>
            </a:r>
          </a:p>
          <a:p>
            <a:pPr marL="342900" indent="-342900" algn="just">
              <a:lnSpc>
                <a:spcPct val="114999"/>
              </a:lnSpc>
              <a:buFont typeface="Wingdings"/>
              <a:buChar char="§"/>
            </a:pPr>
            <a:r>
              <a:rPr lang="en-US" sz="1800">
                <a:solidFill>
                  <a:srgbClr val="000000"/>
                </a:solidFill>
                <a:latin typeface="Times New Roman"/>
                <a:cs typeface="Times New Roman"/>
              </a:rPr>
              <a:t>R Studio</a:t>
            </a:r>
          </a:p>
          <a:p>
            <a:pPr marL="342900" indent="-342900" algn="just">
              <a:lnSpc>
                <a:spcPct val="114999"/>
              </a:lnSpc>
              <a:buFont typeface="Wingdings"/>
              <a:buChar char="§"/>
            </a:pPr>
            <a:r>
              <a:rPr lang="en-US" sz="1800">
                <a:solidFill>
                  <a:srgbClr val="000000"/>
                </a:solidFill>
                <a:latin typeface="Times New Roman"/>
                <a:cs typeface="Times New Roman"/>
              </a:rPr>
              <a:t>You Track</a:t>
            </a:r>
            <a:endParaRPr lang="en-US" sz="1800"/>
          </a:p>
          <a:p>
            <a:pPr marL="342900" indent="-342900"/>
            <a:endParaRPr lang="en-US" sz="2000">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F89EE9-497C-4FB0-B977-4E6925FCCCED}"/>
              </a:ext>
            </a:extLst>
          </p:cNvPr>
          <p:cNvSpPr>
            <a:spLocks noGrp="1"/>
          </p:cNvSpPr>
          <p:nvPr>
            <p:ph type="body" idx="1"/>
          </p:nvPr>
        </p:nvSpPr>
        <p:spPr>
          <a:xfrm>
            <a:off x="304800" y="380999"/>
            <a:ext cx="8077200" cy="295195"/>
          </a:xfrm>
        </p:spPr>
        <p:txBody>
          <a:bodyPr/>
          <a:lstStyle/>
          <a:p>
            <a:r>
              <a:rPr lang="en-US" sz="1800" dirty="0">
                <a:latin typeface="Calibri" panose="020F0502020204030204" pitchFamily="34" charset="0"/>
                <a:ea typeface="Calibri" panose="020F0502020204030204" pitchFamily="34" charset="0"/>
              </a:rPr>
              <a:t>W</a:t>
            </a:r>
            <a:r>
              <a:rPr lang="en-US" sz="1800" dirty="0">
                <a:effectLst/>
                <a:latin typeface="Calibri" panose="020F0502020204030204" pitchFamily="34" charset="0"/>
                <a:ea typeface="Calibri" panose="020F0502020204030204" pitchFamily="34" charset="0"/>
              </a:rPr>
              <a:t>orkflow of Agile development</a:t>
            </a:r>
            <a:endParaRPr lang="en-US" dirty="0"/>
          </a:p>
        </p:txBody>
      </p:sp>
      <p:sp>
        <p:nvSpPr>
          <p:cNvPr id="3" name="Text Placeholder 2">
            <a:extLst>
              <a:ext uri="{FF2B5EF4-FFF2-40B4-BE49-F238E27FC236}">
                <a16:creationId xmlns:a16="http://schemas.microsoft.com/office/drawing/2014/main" id="{7C36CCC1-9E0A-4914-B77D-213B3D9232A2}"/>
              </a:ext>
            </a:extLst>
          </p:cNvPr>
          <p:cNvSpPr>
            <a:spLocks noGrp="1"/>
          </p:cNvSpPr>
          <p:nvPr>
            <p:ph type="body" idx="2"/>
          </p:nvPr>
        </p:nvSpPr>
        <p:spPr/>
        <p:txBody>
          <a:bodyPr/>
          <a:lstStyle/>
          <a:p>
            <a:endParaRPr lang="en-US"/>
          </a:p>
        </p:txBody>
      </p:sp>
      <p:pic>
        <p:nvPicPr>
          <p:cNvPr id="1026" name="x_Picture 15" descr="Diagram&#10;&#10;Description automatically generated">
            <a:extLst>
              <a:ext uri="{FF2B5EF4-FFF2-40B4-BE49-F238E27FC236}">
                <a16:creationId xmlns:a16="http://schemas.microsoft.com/office/drawing/2014/main" id="{D8D19586-E272-4524-9AE2-4968760E3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798"/>
            <a:ext cx="8102574" cy="530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81106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2571</Words>
  <Application>Microsoft Office PowerPoint</Application>
  <PresentationFormat>On-screen Show (4:3)</PresentationFormat>
  <Paragraphs>374</Paragraphs>
  <Slides>39</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Calibri</vt:lpstr>
      <vt:lpstr>Calibri Light</vt:lpstr>
      <vt:lpstr>Nunito</vt:lpstr>
      <vt:lpstr>Wingdings</vt:lpstr>
      <vt:lpstr>Arial</vt:lpstr>
      <vt:lpstr>WordVisi_MSFontService</vt:lpstr>
      <vt:lpstr>Times New Roman</vt:lpstr>
      <vt:lpstr>Wingdings,Sans-Serif</vt:lpstr>
      <vt:lpstr>Office Theme</vt:lpstr>
      <vt:lpstr>Team Patriots - Final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Finding correlation between provider, shift, station, or battalion to EMS call outcome.  </vt:lpstr>
      <vt:lpstr>PowerPoint Presentation</vt:lpstr>
      <vt:lpstr>PowerPoint Presentation</vt:lpstr>
      <vt:lpstr>PowerPoint Presentation</vt:lpstr>
      <vt:lpstr>PowerPoint Presentation</vt:lpstr>
      <vt:lpstr>(2) Examining the relationship of EMS procedures and medications to incident distance from the hospital for transported patients.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How frequently are units dispatched within X minutes of becoming available. X to be established, in minutes.    </vt:lpstr>
      <vt:lpstr>PowerPoint Presentation</vt:lpstr>
      <vt:lpstr>PowerPoint Presentation</vt:lpstr>
      <vt:lpstr>PowerPoint Presentation</vt:lpstr>
      <vt:lpstr>PowerPoint Presentation</vt:lpstr>
      <vt:lpstr>(4) How often are second emergencies occurring within X minutes by incident type (EMS/Fire/PSERVF) by first due. X to be established in minutes.     </vt:lpstr>
      <vt:lpstr>PowerPoint Presentation</vt:lpstr>
      <vt:lpstr>PowerPoint Presentation</vt:lpstr>
      <vt:lpstr>PowerPoint Presentation</vt:lpstr>
      <vt:lpstr>(Additional analysis) Standard deviation in EMS call outcome for each station and each provider </vt:lpstr>
      <vt:lpstr>PowerPoint Presentation</vt:lpstr>
      <vt:lpstr>PowerPoint Presentation</vt:lpstr>
      <vt:lpstr>PowerPoint Presentation</vt:lpstr>
      <vt:lpstr>PowerPoint Presentation</vt:lpstr>
      <vt:lpstr>Thank You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[PATRIOTS FIRE AND RESCUE ANALYTICS TEAM] - [ Sprint 4.3- Visualizations]</dc:title>
  <cp:lastModifiedBy>Shiva Ram Kaushil Pabba</cp:lastModifiedBy>
  <cp:revision>5</cp:revision>
  <dcterms:created xsi:type="dcterms:W3CDTF">2010-04-19T20:44:32Z</dcterms:created>
  <dcterms:modified xsi:type="dcterms:W3CDTF">2020-12-09T15:46:37Z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0x0101009A88C66DD6878247934C3032C88502BD</vt:lpwstr>
  </property>
</Properties>
</file>